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5" r:id="rId7"/>
    <p:sldId id="266" r:id="rId8"/>
    <p:sldId id="267" r:id="rId9"/>
    <p:sldId id="263" r:id="rId10"/>
    <p:sldId id="262" r:id="rId11"/>
    <p:sldId id="270" r:id="rId12"/>
    <p:sldId id="268" r:id="rId13"/>
    <p:sldId id="269" r:id="rId14"/>
  </p:sldIdLst>
  <p:sldSz cx="14630400" cy="8229600"/>
  <p:notesSz cx="6735763" cy="9866313"/>
  <p:embeddedFontLst>
    <p:embeddedFont>
      <p:font typeface="Cambria" panose="02040503050406030204" pitchFamily="18" charset="0"/>
      <p:regular r:id="rId16"/>
      <p:bold r:id="rId17"/>
      <p:italic r:id="rId18"/>
      <p:boldItalic r:id="rId19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D9D4"/>
    <a:srgbClr val="F5D8D7"/>
    <a:srgbClr val="EC2700"/>
    <a:srgbClr val="7676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93" d="100"/>
          <a:sy n="93" d="100"/>
        </p:scale>
        <p:origin x="52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59216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6404" tIns="33202" rIns="66404" bIns="3320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6404" tIns="33202" rIns="66404" bIns="33202"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6404" tIns="33202" rIns="66404" bIns="3320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6404" tIns="33202" rIns="66404" bIns="33202"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6404" tIns="33202" rIns="66404" bIns="3320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6404" tIns="33202" rIns="66404" bIns="33202"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6404" tIns="33202" rIns="66404" bIns="3320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6404" tIns="33202" rIns="66404" bIns="33202"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6404" tIns="33202" rIns="66404" bIns="3320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6404" tIns="33202" rIns="66404" bIns="33202"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6404" tIns="33202" rIns="66404" bIns="3320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6404" tIns="33202" rIns="66404" bIns="33202"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6404" tIns="33202" rIns="66404" bIns="3320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6404" tIns="33202" rIns="66404" bIns="33202"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  <p:txBody>
          <a:bodyPr/>
          <a:lstStyle/>
          <a:p>
            <a:endParaRPr lang="ru-RU"/>
          </a:p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184684"/>
            <a:ext cx="7556421" cy="1860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 err="1">
                <a:solidFill>
                  <a:srgbClr val="1B1B27"/>
                </a:solidFill>
                <a:latin typeface="Times New Roman" panose="02020603050405020304" pitchFamily="18" charset="0"/>
                <a:ea typeface="Corben" pitchFamily="34" charset="-122"/>
                <a:cs typeface="Times New Roman" panose="02020603050405020304" pitchFamily="18" charset="0"/>
              </a:rPr>
              <a:t>Электрондық</a:t>
            </a:r>
            <a:r>
              <a:rPr lang="en-US" sz="3900" dirty="0">
                <a:solidFill>
                  <a:srgbClr val="1B1B27"/>
                </a:solidFill>
                <a:latin typeface="Times New Roman" panose="02020603050405020304" pitchFamily="18" charset="0"/>
                <a:ea typeface="Corben" pitchFamily="34" charset="-122"/>
                <a:cs typeface="Times New Roman" panose="02020603050405020304" pitchFamily="18" charset="0"/>
              </a:rPr>
              <a:t> журналды толтыру сапасын талдау</a:t>
            </a:r>
            <a:endParaRPr lang="en-US" sz="3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7"/>
          <p:cNvSpPr/>
          <p:nvPr/>
        </p:nvSpPr>
        <p:spPr>
          <a:xfrm>
            <a:off x="4654986" y="3079550"/>
            <a:ext cx="3825121" cy="1635443"/>
          </a:xfrm>
          <a:prstGeom prst="roundRect">
            <a:avLst>
              <a:gd name="adj" fmla="val 4263"/>
            </a:avLst>
          </a:prstGeom>
          <a:solidFill>
            <a:schemeClr val="accent4">
              <a:lumMod val="60000"/>
              <a:lumOff val="40000"/>
            </a:schemeClr>
          </a:solidFill>
          <a:ln w="7620">
            <a:solidFill>
              <a:srgbClr val="B8BFDF"/>
            </a:solidFill>
            <a:prstDash val="solid"/>
          </a:ln>
        </p:spPr>
        <p:txBody>
          <a:bodyPr/>
          <a:lstStyle/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3893" y="456843"/>
            <a:ext cx="6170652" cy="4149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250"/>
              </a:lnSpc>
              <a:buNone/>
            </a:pPr>
            <a:r>
              <a:rPr lang="en-US" sz="3600" b="1" dirty="0">
                <a:solidFill>
                  <a:srgbClr val="1B1B27"/>
                </a:solidFill>
                <a:latin typeface="Times New Roman" panose="02020603050405020304" pitchFamily="18" charset="0"/>
                <a:ea typeface="Corben" pitchFamily="34" charset="-122"/>
                <a:cs typeface="Times New Roman" panose="02020603050405020304" pitchFamily="18" charset="0"/>
              </a:rPr>
              <a:t>Талдауға шолу және жалпы статистика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837486" y="959933"/>
            <a:ext cx="7816215" cy="7965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Құрметті әріптестер! Бүгін </a:t>
            </a:r>
            <a:r>
              <a:rPr lang="en-US" sz="1600" dirty="0" err="1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біз</a:t>
            </a:r>
            <a:r>
              <a:rPr lang="en-US" sz="16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мекте</a:t>
            </a:r>
            <a:r>
              <a:rPr lang="ru-RU" sz="1600" dirty="0" err="1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пт</a:t>
            </a:r>
            <a:r>
              <a:rPr lang="en-US" sz="1600" dirty="0" err="1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ің</a:t>
            </a:r>
            <a:r>
              <a:rPr lang="en-US" sz="16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электрондық журналды толтыру сапасы бойынша жүргізілген </a:t>
            </a:r>
            <a:r>
              <a:rPr lang="en-US" sz="1600" dirty="0" err="1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талдаудың</a:t>
            </a:r>
            <a:r>
              <a:rPr lang="en-US" sz="16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нәтижелерін</a:t>
            </a:r>
            <a:r>
              <a:rPr lang="en-US" sz="16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қарастырамыз. Бұл талдау 2025 жылдың қараша–желтоқсан айларын қамтиды </a:t>
            </a:r>
            <a:r>
              <a:rPr lang="en-US" sz="1600" dirty="0" err="1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және</a:t>
            </a:r>
            <a:r>
              <a:rPr lang="en-US" sz="16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150</a:t>
            </a:r>
            <a:r>
              <a:rPr lang="en-US" sz="16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мұғалімнің деректеріне негізделген.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663893" y="2103953"/>
            <a:ext cx="7816215" cy="7965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Электрондық журнал – білім беру сапасын арттырудағы негізгі құрал. Ол сабақтардың өткізілуін, тақырыптардың енгізілуін және оқу процесінің ашықтығын қамтамасыз етеді. Сондықтан журналды уақытылы және толық толтыру – әр мұғалімнің жауапкершілігі.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hape 3"/>
          <p:cNvSpPr/>
          <p:nvPr/>
        </p:nvSpPr>
        <p:spPr>
          <a:xfrm>
            <a:off x="688420" y="3067408"/>
            <a:ext cx="3825121" cy="1635443"/>
          </a:xfrm>
          <a:prstGeom prst="roundRect">
            <a:avLst>
              <a:gd name="adj" fmla="val 4263"/>
            </a:avLst>
          </a:prstGeom>
          <a:solidFill>
            <a:schemeClr val="accent6">
              <a:lumMod val="60000"/>
              <a:lumOff val="40000"/>
            </a:schemeClr>
          </a:solidFill>
          <a:ln w="7620">
            <a:solidFill>
              <a:srgbClr val="B8BFDF"/>
            </a:solidFill>
            <a:prstDash val="solid"/>
          </a:ln>
        </p:spPr>
        <p:txBody>
          <a:bodyPr/>
          <a:lstStyle/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837486" y="3260765"/>
            <a:ext cx="497919" cy="497919"/>
          </a:xfrm>
          <a:prstGeom prst="roundRect">
            <a:avLst>
              <a:gd name="adj" fmla="val 18362596"/>
            </a:avLst>
          </a:prstGeom>
          <a:solidFill>
            <a:schemeClr val="accent4">
              <a:lumMod val="75000"/>
            </a:schemeClr>
          </a:solidFill>
          <a:ln/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74408" y="3397687"/>
            <a:ext cx="224076" cy="224076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1459826" y="3458544"/>
            <a:ext cx="2074902" cy="2593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3600" b="1" dirty="0" err="1">
                <a:solidFill>
                  <a:srgbClr val="404155"/>
                </a:solidFill>
                <a:latin typeface="Times New Roman" panose="02020603050405020304" pitchFamily="18" charset="0"/>
                <a:ea typeface="Corben" pitchFamily="34" charset="-122"/>
                <a:cs typeface="Times New Roman" panose="02020603050405020304" pitchFamily="18" charset="0"/>
              </a:rPr>
              <a:t>Жасыл</a:t>
            </a:r>
            <a:r>
              <a:rPr lang="ru-RU" sz="3600" b="1" dirty="0">
                <a:solidFill>
                  <a:srgbClr val="404155"/>
                </a:solidFill>
                <a:latin typeface="Times New Roman" panose="02020603050405020304" pitchFamily="18" charset="0"/>
                <a:ea typeface="Corben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404155"/>
                </a:solidFill>
                <a:latin typeface="Times New Roman" panose="02020603050405020304" pitchFamily="18" charset="0"/>
                <a:ea typeface="Corben" pitchFamily="34" charset="-122"/>
                <a:cs typeface="Times New Roman" panose="02020603050405020304" pitchFamily="18" charset="0"/>
              </a:rPr>
              <a:t>аймақ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6"/>
          <p:cNvSpPr/>
          <p:nvPr/>
        </p:nvSpPr>
        <p:spPr>
          <a:xfrm>
            <a:off x="1127879" y="4160552"/>
            <a:ext cx="3477935" cy="265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28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60 мұғалім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Shape 8"/>
          <p:cNvSpPr/>
          <p:nvPr/>
        </p:nvSpPr>
        <p:spPr>
          <a:xfrm>
            <a:off x="4828580" y="3280259"/>
            <a:ext cx="497919" cy="497919"/>
          </a:xfrm>
          <a:prstGeom prst="roundRect">
            <a:avLst>
              <a:gd name="adj" fmla="val 18362596"/>
            </a:avLst>
          </a:prstGeom>
          <a:solidFill>
            <a:srgbClr val="7030A0"/>
          </a:solidFill>
          <a:ln/>
        </p:spPr>
        <p:txBody>
          <a:bodyPr/>
          <a:lstStyle/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9"/>
          <p:cNvSpPr/>
          <p:nvPr/>
        </p:nvSpPr>
        <p:spPr>
          <a:xfrm>
            <a:off x="5530096" y="3458544"/>
            <a:ext cx="2074902" cy="2593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3600" b="1" dirty="0">
                <a:solidFill>
                  <a:srgbClr val="404155"/>
                </a:solidFill>
                <a:latin typeface="Times New Roman" panose="02020603050405020304" pitchFamily="18" charset="0"/>
                <a:ea typeface="Corben" pitchFamily="34" charset="-122"/>
                <a:cs typeface="Times New Roman" panose="02020603050405020304" pitchFamily="18" charset="0"/>
              </a:rPr>
              <a:t>Сары аймақ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10"/>
          <p:cNvSpPr/>
          <p:nvPr/>
        </p:nvSpPr>
        <p:spPr>
          <a:xfrm>
            <a:off x="4953000" y="4173721"/>
            <a:ext cx="3477935" cy="265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28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46 мұғалім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Shape 11"/>
          <p:cNvSpPr/>
          <p:nvPr/>
        </p:nvSpPr>
        <p:spPr>
          <a:xfrm>
            <a:off x="697707" y="4881920"/>
            <a:ext cx="7816215" cy="1635443"/>
          </a:xfrm>
          <a:prstGeom prst="roundRect">
            <a:avLst>
              <a:gd name="adj" fmla="val 4263"/>
            </a:avLst>
          </a:prstGeom>
          <a:solidFill>
            <a:srgbClr val="F8D9D4"/>
          </a:solidFill>
          <a:ln w="7620">
            <a:solidFill>
              <a:srgbClr val="B8BFDF"/>
            </a:solidFill>
            <a:prstDash val="solid"/>
          </a:ln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 13"/>
          <p:cNvSpPr/>
          <p:nvPr/>
        </p:nvSpPr>
        <p:spPr>
          <a:xfrm>
            <a:off x="1531382" y="5256185"/>
            <a:ext cx="2074902" cy="2593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3600" b="1" dirty="0">
                <a:solidFill>
                  <a:srgbClr val="404155"/>
                </a:solidFill>
                <a:latin typeface="Times New Roman" panose="02020603050405020304" pitchFamily="18" charset="0"/>
                <a:ea typeface="Corben" pitchFamily="34" charset="-122"/>
                <a:cs typeface="Times New Roman" panose="02020603050405020304" pitchFamily="18" charset="0"/>
              </a:rPr>
              <a:t>Қызыл аймақ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14"/>
          <p:cNvSpPr/>
          <p:nvPr/>
        </p:nvSpPr>
        <p:spPr>
          <a:xfrm>
            <a:off x="1198484" y="6014867"/>
            <a:ext cx="7469029" cy="265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28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44 мұғалім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 15"/>
          <p:cNvSpPr/>
          <p:nvPr/>
        </p:nvSpPr>
        <p:spPr>
          <a:xfrm>
            <a:off x="663893" y="6710720"/>
            <a:ext cx="7816215" cy="10620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Бұл дегеніміз, мұғалімдердің жартысынан көбі талапқа сай емес деңгейде жұмыс істеп отыр. Негізгі екі көрсеткіш бойынша (сабақ тақырыптарының болуы және сабақтың өтілгендігі туралы белгі) 80%-ға дейін тек 12 мұғалім ғана журналды толтырған. 90%-дан жоғары деңгейге жеткендер – 60 мұғалім.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Shape 8">
            <a:extLst>
              <a:ext uri="{FF2B5EF4-FFF2-40B4-BE49-F238E27FC236}">
                <a16:creationId xmlns:a16="http://schemas.microsoft.com/office/drawing/2014/main" id="{F9091491-7762-4F6A-C0E9-6D1607ABD578}"/>
              </a:ext>
            </a:extLst>
          </p:cNvPr>
          <p:cNvSpPr/>
          <p:nvPr/>
        </p:nvSpPr>
        <p:spPr>
          <a:xfrm>
            <a:off x="837485" y="5074258"/>
            <a:ext cx="497919" cy="497919"/>
          </a:xfrm>
          <a:prstGeom prst="roundRect">
            <a:avLst>
              <a:gd name="adj" fmla="val 18362596"/>
            </a:avLst>
          </a:prstGeom>
          <a:solidFill>
            <a:srgbClr val="FF0000"/>
          </a:solidFill>
          <a:ln/>
        </p:spPr>
        <p:txBody>
          <a:bodyPr/>
          <a:lstStyle/>
          <a:p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74406" y="5184203"/>
            <a:ext cx="224076" cy="22407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4949" y="375285"/>
            <a:ext cx="3733205" cy="340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3600" b="1" dirty="0">
                <a:solidFill>
                  <a:srgbClr val="1B1B27"/>
                </a:solidFill>
                <a:latin typeface="Times New Roman" panose="02020603050405020304" pitchFamily="18" charset="0"/>
                <a:ea typeface="Corben" pitchFamily="34" charset="-122"/>
                <a:cs typeface="Times New Roman" panose="02020603050405020304" pitchFamily="18" charset="0"/>
              </a:rPr>
              <a:t>Сары аймақтағы мұғалімдер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4949" y="988338"/>
            <a:ext cx="13540502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Талдау нәтижелері бойынша сары аймаққа енген мұғалімдер тізімі: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4949" y="1481971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АБИЛЬДАЕВА КУЛЖАМИЛА АБДИХАНИЕВНА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544949" y="1747480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АДИЛЬБЕКОВ СУЛЕЙМЕН ЖАРЫЛКАСЫНОВИЧ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544949" y="2012990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Журсінов Бақдаулет Асқарбекұлы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544949" y="2278499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СМАНОВА АСЕЛ АЙДАРХАНОВНА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544949" y="2544008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АУЕЛБЕКОВА УЛЖАЛГАС САПАРБАЕВНА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9"/>
          <p:cNvSpPr/>
          <p:nvPr/>
        </p:nvSpPr>
        <p:spPr>
          <a:xfrm>
            <a:off x="544949" y="3340537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КЕШУБАЙ ҒАЛИЯ АМАНБАЙҚЫЗЫ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544949" y="3606046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МУСАЕВА ГУЛЗИПА РЕЖЕПОВНА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544949" y="3871555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Пашаров Берік Түгелбайұлы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544949" y="4137065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Утегенов Жамбыл Пердебаевич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544949" y="4402574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АППАЗОВА НАГИМА ДАУТОВНА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544949" y="4668083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Айтбаева Мейрамкул Абилдаевна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544949" y="5199102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ҚАЛДАРБЕК ҰЛЖАЛҒАС ҚАЛДАРБЕКҚЫЗЫ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544949" y="5730121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Абдирашит Анар Абдулхакимқызы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544949" y="5995630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Абиева Ұлболсын Нурмахановна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544949" y="6261140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ИБРАГИМОВА АЙГУЛЬ БОТИРОВНА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544949" y="6526649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САКИЕВ ДАСТАН РАМАЗАНОВИЧ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 22"/>
          <p:cNvSpPr/>
          <p:nvPr/>
        </p:nvSpPr>
        <p:spPr>
          <a:xfrm>
            <a:off x="544949" y="6792158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УСЕНОВА ТАМАРА КУНТУГАНОВНА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7481411" y="2809517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Тулемисова Маржан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 24"/>
          <p:cNvSpPr/>
          <p:nvPr/>
        </p:nvSpPr>
        <p:spPr>
          <a:xfrm>
            <a:off x="7489031" y="1481971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АЛШИНБАЕВ ЕРЖАН КУРМАНЖАНОВИЧ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 25"/>
          <p:cNvSpPr/>
          <p:nvPr/>
        </p:nvSpPr>
        <p:spPr>
          <a:xfrm>
            <a:off x="7489031" y="1747480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АМИРАЛИЕВ ЖАНДОС МЫРЗАТАЕВИЧ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 26"/>
          <p:cNvSpPr/>
          <p:nvPr/>
        </p:nvSpPr>
        <p:spPr>
          <a:xfrm>
            <a:off x="7489031" y="2012990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Адилова Улжалгас Тоилыбековна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 27"/>
          <p:cNvSpPr/>
          <p:nvPr/>
        </p:nvSpPr>
        <p:spPr>
          <a:xfrm>
            <a:off x="7489031" y="2278499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Бейсенова Лаура Еркинбаевна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 29"/>
          <p:cNvSpPr/>
          <p:nvPr/>
        </p:nvSpPr>
        <p:spPr>
          <a:xfrm>
            <a:off x="537329" y="5474732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ЕРМАНОВА НУРГАЙША ЕСАЛЫИЕВНА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 31"/>
          <p:cNvSpPr/>
          <p:nvPr/>
        </p:nvSpPr>
        <p:spPr>
          <a:xfrm>
            <a:off x="7489031" y="3340537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Жұмағұл Жанайым Бағланқызы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 32"/>
          <p:cNvSpPr/>
          <p:nvPr/>
        </p:nvSpPr>
        <p:spPr>
          <a:xfrm>
            <a:off x="7489031" y="3606046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Косаев Дандибай Усерханович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 33"/>
          <p:cNvSpPr/>
          <p:nvPr/>
        </p:nvSpPr>
        <p:spPr>
          <a:xfrm>
            <a:off x="7489031" y="3871555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Муталиева Ботагоз Усеновна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Text 34"/>
          <p:cNvSpPr/>
          <p:nvPr/>
        </p:nvSpPr>
        <p:spPr>
          <a:xfrm>
            <a:off x="7489031" y="4137065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Мұхтарқызы Жанар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 35"/>
          <p:cNvSpPr/>
          <p:nvPr/>
        </p:nvSpPr>
        <p:spPr>
          <a:xfrm>
            <a:off x="7489031" y="4402574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Рахмет Гүлмира Маратқызы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 36"/>
          <p:cNvSpPr/>
          <p:nvPr/>
        </p:nvSpPr>
        <p:spPr>
          <a:xfrm>
            <a:off x="537329" y="2783801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АБДИКАДЫРОВА АЙГУЛ АЖМУХАНОВНА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 37"/>
          <p:cNvSpPr/>
          <p:nvPr/>
        </p:nvSpPr>
        <p:spPr>
          <a:xfrm>
            <a:off x="7489031" y="4933593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Абдиоразова Айткул Адилбековна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 38"/>
          <p:cNvSpPr/>
          <p:nvPr/>
        </p:nvSpPr>
        <p:spPr>
          <a:xfrm>
            <a:off x="7489031" y="5199102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ДҮЙСЕБАЕВА ДАНА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 39"/>
          <p:cNvSpPr/>
          <p:nvPr/>
        </p:nvSpPr>
        <p:spPr>
          <a:xfrm>
            <a:off x="7489031" y="5464612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ЖАКСЫБАЕВ ЖАМБЫЛ АКШАБАЕВИЧ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 41"/>
          <p:cNvSpPr/>
          <p:nvPr/>
        </p:nvSpPr>
        <p:spPr>
          <a:xfrm>
            <a:off x="537329" y="4917996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МАМЫТОВ МУХАН КОПЖАНОВИЧ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Text 42"/>
          <p:cNvSpPr/>
          <p:nvPr/>
        </p:nvSpPr>
        <p:spPr>
          <a:xfrm>
            <a:off x="537329" y="3058121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ШИНДАЛИЕВА САУЛЕ ЕСЕНГЕЛЬДИЕВНА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Text 43"/>
          <p:cNvSpPr/>
          <p:nvPr/>
        </p:nvSpPr>
        <p:spPr>
          <a:xfrm>
            <a:off x="7481411" y="5730121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БАЙТУГЕЛОВ РАМАЗАН БАРАТОВИЧ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 44"/>
          <p:cNvSpPr/>
          <p:nvPr/>
        </p:nvSpPr>
        <p:spPr>
          <a:xfrm>
            <a:off x="7481411" y="4668083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Ибраимхан Айнур Әжіханқызы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Text 45"/>
          <p:cNvSpPr/>
          <p:nvPr/>
        </p:nvSpPr>
        <p:spPr>
          <a:xfrm>
            <a:off x="7481411" y="3085266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МУРАТИЯРОВА ПЕРИЗАТ ЖАНАБАЕВНА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Text 47"/>
          <p:cNvSpPr/>
          <p:nvPr/>
        </p:nvSpPr>
        <p:spPr>
          <a:xfrm>
            <a:off x="7481411" y="2544008"/>
            <a:ext cx="6604040" cy="2178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0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РЫСБЕКОВА МАРИЯ СРАЙЫЛОВНА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2808" y="388501"/>
            <a:ext cx="4049197" cy="3518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3600" b="1" dirty="0">
                <a:solidFill>
                  <a:srgbClr val="1B1B27"/>
                </a:solidFill>
                <a:latin typeface="Times New Roman" panose="02020603050405020304" pitchFamily="18" charset="0"/>
                <a:ea typeface="Corben" pitchFamily="34" charset="-122"/>
                <a:cs typeface="Times New Roman" panose="02020603050405020304" pitchFamily="18" charset="0"/>
              </a:rPr>
              <a:t>Қызыл аймақтағы мұғалімдер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62808" y="1021675"/>
            <a:ext cx="1350478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Талдау нәтижелері бойынша қызыл аймаққа енген мұғалімдер тізімі: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62808" y="1531620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Алимбекова Раушан Талипбековна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562808" y="2080260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Ниязбек Эльвира Балғабекқызы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562808" y="2628900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САРИЕВА АЙГУЛ КОЖАБЕКОВНА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562808" y="2903220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Талатова Рабия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562808" y="3177540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Туреханова Айжан Отызбаевна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9"/>
          <p:cNvSpPr/>
          <p:nvPr/>
        </p:nvSpPr>
        <p:spPr>
          <a:xfrm>
            <a:off x="562808" y="3451860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АБИРОВ НУРСУЛТАН САПАРБЕКУЛЫ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562808" y="3726180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Бакитжанова Райгуль Абдуалиевна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562808" y="4274820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РЫШТАЕВА БАХЫТ КЫЛЫШБЕКОВНА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562808" y="4549140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АБДИКАРИМОВА ЖАНАТ КУРМАНАЛЫЕВНА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562808" y="4823460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ИСАЕВА АЛИЯ ТАНИРБЕРГЕНОВНА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562808" y="5097780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Бейсен Гаухар Әбуқызы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562808" y="5920740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Айдарова Кулзинат Парсахановна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562808" y="6195060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БАЙБАШЕВ ТАЙБЕК ОРАЗБЕКОВИЧ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562808" y="6469380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Бахарам Мәдина Бахытқызы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 22"/>
          <p:cNvSpPr/>
          <p:nvPr/>
        </p:nvSpPr>
        <p:spPr>
          <a:xfrm>
            <a:off x="562808" y="7018020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ДЖАНАБАЕВ НУРБОЛАТ СЛАМХУЛОВИЧ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 24"/>
          <p:cNvSpPr/>
          <p:nvPr/>
        </p:nvSpPr>
        <p:spPr>
          <a:xfrm>
            <a:off x="562808" y="1784707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Жексенбаева Салтанат Жаксыбековна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 25"/>
          <p:cNvSpPr/>
          <p:nvPr/>
        </p:nvSpPr>
        <p:spPr>
          <a:xfrm>
            <a:off x="555188" y="2354579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ИБРАГИМОВА МӨЛДІР ТӘНІРБЕРГЕНҚЫЗЫ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 26"/>
          <p:cNvSpPr/>
          <p:nvPr/>
        </p:nvSpPr>
        <p:spPr>
          <a:xfrm>
            <a:off x="555187" y="3976446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Ибадулла Сандуғаш Асылбекқызы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 27"/>
          <p:cNvSpPr/>
          <p:nvPr/>
        </p:nvSpPr>
        <p:spPr>
          <a:xfrm>
            <a:off x="555186" y="5400039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Исаева Ұлбосын Егембердіқызы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 29"/>
          <p:cNvSpPr/>
          <p:nvPr/>
        </p:nvSpPr>
        <p:spPr>
          <a:xfrm>
            <a:off x="562808" y="5684975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Келдибаева Гулшат кураловна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 31"/>
          <p:cNvSpPr/>
          <p:nvPr/>
        </p:nvSpPr>
        <p:spPr>
          <a:xfrm>
            <a:off x="555185" y="6751320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Кудайкулов Ергали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 32"/>
          <p:cNvSpPr/>
          <p:nvPr/>
        </p:nvSpPr>
        <p:spPr>
          <a:xfrm>
            <a:off x="555184" y="7335239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МЫРЗАМУРАТОВ АСАН БАКИРОВИЧ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 33"/>
          <p:cNvSpPr/>
          <p:nvPr/>
        </p:nvSpPr>
        <p:spPr>
          <a:xfrm>
            <a:off x="7809349" y="1525626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Мусаева Бибисара Канабековна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Text 34"/>
          <p:cNvSpPr/>
          <p:nvPr/>
        </p:nvSpPr>
        <p:spPr>
          <a:xfrm>
            <a:off x="7809348" y="1871920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САБЫРХАНОВА АКБАЯН ТОГМАНОВНА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 37"/>
          <p:cNvSpPr/>
          <p:nvPr/>
        </p:nvSpPr>
        <p:spPr>
          <a:xfrm>
            <a:off x="7809347" y="2192833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Сманова Айгуль Жанибековна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 38"/>
          <p:cNvSpPr/>
          <p:nvPr/>
        </p:nvSpPr>
        <p:spPr>
          <a:xfrm>
            <a:off x="7809346" y="2516326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Спанова Баян Шайзадаевна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 39"/>
          <p:cNvSpPr/>
          <p:nvPr/>
        </p:nvSpPr>
        <p:spPr>
          <a:xfrm>
            <a:off x="7809345" y="2809993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ТОКСАНБАЕВ САНЖАР АХМЕТРИЗАЕВИЧ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 40"/>
          <p:cNvSpPr/>
          <p:nvPr/>
        </p:nvSpPr>
        <p:spPr>
          <a:xfrm>
            <a:off x="7809344" y="3137277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ТУМАТОВА ЛАЗЗАТ АБИЛДАЕВНА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 41"/>
          <p:cNvSpPr/>
          <p:nvPr/>
        </p:nvSpPr>
        <p:spPr>
          <a:xfrm>
            <a:off x="7809349" y="3451860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Танабаев Сержан Әбушеұлы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Text 42"/>
          <p:cNvSpPr/>
          <p:nvPr/>
        </p:nvSpPr>
        <p:spPr>
          <a:xfrm>
            <a:off x="7809343" y="3724613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Тулегенова Перизат Пернекуловна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Text 43"/>
          <p:cNvSpPr/>
          <p:nvPr/>
        </p:nvSpPr>
        <p:spPr>
          <a:xfrm>
            <a:off x="7809342" y="4039196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Тұртабаева Ұлдар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 44"/>
          <p:cNvSpPr/>
          <p:nvPr/>
        </p:nvSpPr>
        <p:spPr>
          <a:xfrm>
            <a:off x="7809341" y="4387393"/>
            <a:ext cx="6580823" cy="2251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УТЕЕВ БАУЫРЖАН ТОЙШИЕВИЧ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22233" y="631031"/>
            <a:ext cx="6634758" cy="4513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550"/>
              </a:lnSpc>
              <a:buNone/>
            </a:pP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Corben" pitchFamily="34" charset="-122"/>
                <a:cs typeface="Times New Roman" panose="02020603050405020304" pitchFamily="18" charset="0"/>
              </a:rPr>
              <a:t>Негізгі мәселелер және олардың әсері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722233" y="1353264"/>
            <a:ext cx="7699534" cy="1086207"/>
          </a:xfrm>
          <a:prstGeom prst="roundRect">
            <a:avLst>
              <a:gd name="adj" fmla="val 10102"/>
            </a:avLst>
          </a:prstGeom>
          <a:solidFill>
            <a:srgbClr val="F9F9FF">
              <a:alpha val="95000"/>
            </a:srgbClr>
          </a:solidFill>
          <a:ln w="22860">
            <a:solidFill>
              <a:srgbClr val="B8BFDF"/>
            </a:solidFill>
            <a:prstDash val="solid"/>
          </a:ln>
        </p:spPr>
        <p:txBody>
          <a:bodyPr/>
          <a:lstStyle/>
          <a:p>
            <a:endParaRPr 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699373" y="1353264"/>
            <a:ext cx="91440" cy="1086207"/>
          </a:xfrm>
          <a:prstGeom prst="roundRect">
            <a:avLst>
              <a:gd name="adj" fmla="val 82945"/>
            </a:avLst>
          </a:prstGeom>
          <a:solidFill>
            <a:srgbClr val="4967E9"/>
          </a:solidFill>
          <a:ln/>
        </p:spPr>
        <p:txBody>
          <a:bodyPr/>
          <a:lstStyle/>
          <a:p>
            <a:endParaRPr 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994172" y="1556623"/>
            <a:ext cx="2356247" cy="2821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Corben" pitchFamily="34" charset="-122"/>
                <a:cs typeface="Times New Roman" panose="02020603050405020304" pitchFamily="18" charset="0"/>
              </a:rPr>
              <a:t>Тақырыптарды енгізу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994172" y="1947148"/>
            <a:ext cx="7224236" cy="2889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37 мұғалімде төмен көрсеткіш (медиана 80%-дан төмен).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Shape 5"/>
          <p:cNvSpPr/>
          <p:nvPr/>
        </p:nvSpPr>
        <p:spPr>
          <a:xfrm>
            <a:off x="722233" y="2619970"/>
            <a:ext cx="7699534" cy="1086207"/>
          </a:xfrm>
          <a:prstGeom prst="roundRect">
            <a:avLst>
              <a:gd name="adj" fmla="val 10102"/>
            </a:avLst>
          </a:prstGeom>
          <a:solidFill>
            <a:srgbClr val="F9F9FF">
              <a:alpha val="95000"/>
            </a:srgbClr>
          </a:solidFill>
          <a:ln w="22860">
            <a:solidFill>
              <a:srgbClr val="B8BFDF"/>
            </a:solidFill>
            <a:prstDash val="solid"/>
          </a:ln>
        </p:spPr>
        <p:txBody>
          <a:bodyPr/>
          <a:lstStyle/>
          <a:p>
            <a:endParaRPr 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Shape 6"/>
          <p:cNvSpPr/>
          <p:nvPr/>
        </p:nvSpPr>
        <p:spPr>
          <a:xfrm>
            <a:off x="699373" y="2619970"/>
            <a:ext cx="91440" cy="1086207"/>
          </a:xfrm>
          <a:prstGeom prst="roundRect">
            <a:avLst>
              <a:gd name="adj" fmla="val 82945"/>
            </a:avLst>
          </a:prstGeom>
          <a:solidFill>
            <a:srgbClr val="4967E9"/>
          </a:solidFill>
          <a:ln/>
        </p:spPr>
        <p:txBody>
          <a:bodyPr/>
          <a:lstStyle/>
          <a:p>
            <a:endParaRPr 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994172" y="2823329"/>
            <a:ext cx="2276356" cy="2821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Corben" pitchFamily="34" charset="-122"/>
                <a:cs typeface="Times New Roman" panose="02020603050405020304" pitchFamily="18" charset="0"/>
              </a:rPr>
              <a:t>Сабақтарды белгілеу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994172" y="3213854"/>
            <a:ext cx="7224236" cy="2889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59 мұғалімде төмен көрсеткіш (медиана 80%-дан төмен).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Shape 9"/>
          <p:cNvSpPr/>
          <p:nvPr/>
        </p:nvSpPr>
        <p:spPr>
          <a:xfrm>
            <a:off x="722233" y="3886676"/>
            <a:ext cx="7699534" cy="1086207"/>
          </a:xfrm>
          <a:prstGeom prst="roundRect">
            <a:avLst>
              <a:gd name="adj" fmla="val 10102"/>
            </a:avLst>
          </a:prstGeom>
          <a:solidFill>
            <a:srgbClr val="F9F9FF">
              <a:alpha val="95000"/>
            </a:srgbClr>
          </a:solidFill>
          <a:ln w="22860">
            <a:solidFill>
              <a:srgbClr val="B8BFDF"/>
            </a:solidFill>
            <a:prstDash val="solid"/>
          </a:ln>
        </p:spPr>
        <p:txBody>
          <a:bodyPr/>
          <a:lstStyle/>
          <a:p>
            <a:endParaRPr 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Shape 10"/>
          <p:cNvSpPr/>
          <p:nvPr/>
        </p:nvSpPr>
        <p:spPr>
          <a:xfrm>
            <a:off x="699373" y="3886676"/>
            <a:ext cx="91440" cy="1086207"/>
          </a:xfrm>
          <a:prstGeom prst="roundRect">
            <a:avLst>
              <a:gd name="adj" fmla="val 82945"/>
            </a:avLst>
          </a:prstGeom>
          <a:solidFill>
            <a:srgbClr val="4967E9"/>
          </a:solidFill>
          <a:ln/>
        </p:spPr>
        <p:txBody>
          <a:bodyPr/>
          <a:lstStyle/>
          <a:p>
            <a:endParaRPr 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994172" y="4090035"/>
            <a:ext cx="2257187" cy="2821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Corben" pitchFamily="34" charset="-122"/>
                <a:cs typeface="Times New Roman" panose="02020603050405020304" pitchFamily="18" charset="0"/>
              </a:rPr>
              <a:t>Сәйкессіздіктер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994172" y="4480560"/>
            <a:ext cx="7224236" cy="2889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11 мұғалім сабақ өткізгенін белгілеген, бірақ тақырып енгізбеген.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Shape 13"/>
          <p:cNvSpPr/>
          <p:nvPr/>
        </p:nvSpPr>
        <p:spPr>
          <a:xfrm>
            <a:off x="722233" y="5153382"/>
            <a:ext cx="7699534" cy="1375172"/>
          </a:xfrm>
          <a:prstGeom prst="roundRect">
            <a:avLst>
              <a:gd name="adj" fmla="val 7979"/>
            </a:avLst>
          </a:prstGeom>
          <a:solidFill>
            <a:srgbClr val="F9F9FF">
              <a:alpha val="95000"/>
            </a:srgbClr>
          </a:solidFill>
          <a:ln w="22860">
            <a:solidFill>
              <a:srgbClr val="B8BFDF"/>
            </a:solidFill>
            <a:prstDash val="solid"/>
          </a:ln>
        </p:spPr>
        <p:txBody>
          <a:bodyPr/>
          <a:lstStyle/>
          <a:p>
            <a:endParaRPr 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Shape 14"/>
          <p:cNvSpPr/>
          <p:nvPr/>
        </p:nvSpPr>
        <p:spPr>
          <a:xfrm>
            <a:off x="699373" y="5153382"/>
            <a:ext cx="91440" cy="1375172"/>
          </a:xfrm>
          <a:prstGeom prst="roundRect">
            <a:avLst>
              <a:gd name="adj" fmla="val 82945"/>
            </a:avLst>
          </a:prstGeom>
          <a:solidFill>
            <a:srgbClr val="4967E9"/>
          </a:solidFill>
          <a:ln/>
        </p:spPr>
        <p:txBody>
          <a:bodyPr/>
          <a:lstStyle/>
          <a:p>
            <a:endParaRPr 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 15"/>
          <p:cNvSpPr/>
          <p:nvPr/>
        </p:nvSpPr>
        <p:spPr>
          <a:xfrm>
            <a:off x="994172" y="5356741"/>
            <a:ext cx="2257187" cy="2821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Corben" pitchFamily="34" charset="-122"/>
                <a:cs typeface="Times New Roman" panose="02020603050405020304" pitchFamily="18" charset="0"/>
              </a:rPr>
              <a:t>Кеш толтырғандар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 16"/>
          <p:cNvSpPr/>
          <p:nvPr/>
        </p:nvSpPr>
        <p:spPr>
          <a:xfrm>
            <a:off x="994172" y="5747266"/>
            <a:ext cx="7224236" cy="57792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6 мұғалім алғашқыда төмен көрсеткіш көрсетіп, кейін 80%-дан жоғары жеткен.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17"/>
          <p:cNvSpPr/>
          <p:nvPr/>
        </p:nvSpPr>
        <p:spPr>
          <a:xfrm>
            <a:off x="722233" y="6731675"/>
            <a:ext cx="7699534" cy="8668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0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Бұл проблемалар оқу процесінің сапасына тікелей әсер етеді. Журналдың толық толтырылмауы оқушылардың үлгерімін бақылауды қиындатады, ата-аналарға ақпарат беруді тежейді және мектептің жалпы рейтингін төмендетеді.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9BBDC00-EF46-04BA-50FF-4C8EE490B516}"/>
              </a:ext>
            </a:extLst>
          </p:cNvPr>
          <p:cNvSpPr txBox="1"/>
          <p:nvPr/>
        </p:nvSpPr>
        <p:spPr>
          <a:xfrm>
            <a:off x="576943" y="406171"/>
            <a:ext cx="13596257" cy="11767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3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1. </a:t>
            </a:r>
            <a:r>
              <a:rPr lang="en-US" sz="3200" b="1" dirty="0" err="1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Апталық</a:t>
            </a:r>
            <a:r>
              <a:rPr lang="en-US" sz="3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тренд</a:t>
            </a:r>
            <a:r>
              <a:rPr lang="en-US" sz="3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 (</a:t>
            </a:r>
            <a:r>
              <a:rPr lang="en-US" sz="3200" b="1" dirty="0" err="1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медиана</a:t>
            </a:r>
            <a:r>
              <a:rPr lang="en-US" sz="3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)</a:t>
            </a:r>
            <a:endParaRPr lang="ru-RU" sz="3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32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Апталар</a:t>
            </a:r>
            <a:r>
              <a:rPr lang="en-US" sz="3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бойынша</a:t>
            </a:r>
            <a:r>
              <a:rPr lang="en-US" sz="3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медианалық</a:t>
            </a:r>
            <a:r>
              <a:rPr lang="en-US" sz="3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көрсеткіштер</a:t>
            </a:r>
            <a:r>
              <a:rPr lang="en-US" sz="3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ru-RU" sz="3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D7043B53-DBC6-DE73-3CF6-057237004E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1999" y="2720750"/>
            <a:ext cx="9604829" cy="5402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8475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A477548-66A5-75CC-17F1-52A0E7E79F48}"/>
              </a:ext>
            </a:extLst>
          </p:cNvPr>
          <p:cNvSpPr txBox="1"/>
          <p:nvPr/>
        </p:nvSpPr>
        <p:spPr>
          <a:xfrm>
            <a:off x="751114" y="412184"/>
            <a:ext cx="11887199" cy="10411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28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Айлық</a:t>
            </a:r>
            <a:r>
              <a:rPr lang="en-US" sz="28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салыстыру</a:t>
            </a:r>
            <a:endParaRPr lang="ru-RU" sz="28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2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Айлар</a:t>
            </a:r>
            <a:r>
              <a:rPr lang="en-US" sz="2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бойынша</a:t>
            </a:r>
            <a:r>
              <a:rPr lang="en-US" sz="2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салыстыру</a:t>
            </a:r>
            <a:r>
              <a:rPr lang="en-US" sz="2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қай</a:t>
            </a:r>
            <a:r>
              <a:rPr lang="en-US" sz="2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айда</a:t>
            </a:r>
            <a:r>
              <a:rPr lang="en-US" sz="2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көрсеткіш</a:t>
            </a:r>
            <a:r>
              <a:rPr lang="en-US" sz="2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жоғары</a:t>
            </a:r>
            <a:r>
              <a:rPr lang="en-US" sz="2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/</a:t>
            </a:r>
            <a:r>
              <a:rPr lang="en-US" sz="2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төмен</a:t>
            </a:r>
            <a:r>
              <a:rPr lang="en-US" sz="2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3C51915-3319-D70A-327B-E497D0739C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5494" y="2069957"/>
            <a:ext cx="8458438" cy="5855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2387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50C8DE6-E538-5680-85A4-654021337FE6}"/>
              </a:ext>
            </a:extLst>
          </p:cNvPr>
          <p:cNvSpPr txBox="1"/>
          <p:nvPr/>
        </p:nvSpPr>
        <p:spPr>
          <a:xfrm>
            <a:off x="740230" y="231137"/>
            <a:ext cx="12355284" cy="17430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3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3. </a:t>
            </a:r>
            <a:r>
              <a:rPr lang="en-US" sz="3200" b="1" dirty="0" err="1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Кеш</a:t>
            </a:r>
            <a:r>
              <a:rPr lang="en-US" sz="3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толтырғандар</a:t>
            </a:r>
            <a:endParaRPr lang="ru-RU" sz="3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32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Алғашқыда</a:t>
            </a:r>
            <a:r>
              <a:rPr lang="en-US" sz="3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төмен</a:t>
            </a:r>
            <a:r>
              <a:rPr lang="en-US" sz="3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→ </a:t>
            </a:r>
            <a:r>
              <a:rPr lang="en-US" sz="32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соңында</a:t>
            </a:r>
            <a:r>
              <a:rPr lang="en-US" sz="3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≥80% </a:t>
            </a:r>
            <a:r>
              <a:rPr lang="en-US" sz="32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болған</a:t>
            </a:r>
            <a:r>
              <a:rPr lang="en-US" sz="3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мұғалімдер</a:t>
            </a:r>
            <a:r>
              <a:rPr lang="en-US" sz="3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динамикасы</a:t>
            </a:r>
            <a:r>
              <a:rPr lang="en-US" sz="3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ru-RU" sz="3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1497905-3A0B-F30D-8538-CF44016BF0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7824" y="2343778"/>
            <a:ext cx="9746976" cy="5479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6167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10"/>
          <p:cNvSpPr/>
          <p:nvPr/>
        </p:nvSpPr>
        <p:spPr>
          <a:xfrm>
            <a:off x="501015" y="520601"/>
            <a:ext cx="13739574" cy="1781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4400" b="1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Қолданылатын қосымша шаралар: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Shape 11"/>
          <p:cNvSpPr/>
          <p:nvPr/>
        </p:nvSpPr>
        <p:spPr>
          <a:xfrm flipV="1">
            <a:off x="291548" y="1112541"/>
            <a:ext cx="45719" cy="6633425"/>
          </a:xfrm>
          <a:prstGeom prst="roundRect">
            <a:avLst>
              <a:gd name="adj" fmla="val 822273"/>
            </a:avLst>
          </a:prstGeom>
          <a:solidFill>
            <a:srgbClr val="4967E9"/>
          </a:solidFill>
          <a:ln/>
        </p:spPr>
        <p:txBody>
          <a:bodyPr/>
          <a:lstStyle/>
          <a:p>
            <a:endParaRPr lang="ru-RU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549830" y="1401770"/>
            <a:ext cx="1550075" cy="1739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3200" b="1" dirty="0">
                <a:solidFill>
                  <a:srgbClr val="404155"/>
                </a:solidFill>
                <a:latin typeface="Times New Roman" panose="02020603050405020304" pitchFamily="18" charset="0"/>
                <a:ea typeface="Corben" pitchFamily="34" charset="-122"/>
                <a:cs typeface="Times New Roman" panose="02020603050405020304" pitchFamily="18" charset="0"/>
              </a:rPr>
              <a:t>Жеке консультациялар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951734" y="1534865"/>
            <a:ext cx="13572649" cy="1781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32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Қызыл аймақтағы мұғалімдермен жеке жұмыс </a:t>
            </a:r>
            <a:r>
              <a:rPr lang="en-US" sz="3200" dirty="0" err="1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жүргізу</a:t>
            </a:r>
            <a:r>
              <a:rPr lang="en-US" sz="32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rgbClr val="404155"/>
              </a:solidFill>
              <a:latin typeface="Times New Roman" panose="02020603050405020304" pitchFamily="18" charset="0"/>
              <a:ea typeface="Nobile" pitchFamily="34" charset="-122"/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r>
              <a:rPr lang="en-US" sz="32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Себептерін анықтау: уақыт тапшылығы, </a:t>
            </a:r>
            <a:r>
              <a:rPr lang="en-US" sz="3200" dirty="0" err="1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техникалық</a:t>
            </a:r>
            <a:r>
              <a:rPr lang="en-US" sz="32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қиындықтар</a:t>
            </a:r>
            <a:r>
              <a:rPr lang="en-US" sz="32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endParaRPr lang="ru-RU" sz="3200" dirty="0">
              <a:solidFill>
                <a:srgbClr val="404155"/>
              </a:solidFill>
              <a:latin typeface="Times New Roman" panose="02020603050405020304" pitchFamily="18" charset="0"/>
              <a:ea typeface="Nobile" pitchFamily="34" charset="-122"/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r>
              <a:rPr lang="en-US" sz="3200" dirty="0" err="1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немесе</a:t>
            </a:r>
            <a:r>
              <a:rPr lang="en-US" sz="32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жүйені түсінбеу.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549830" y="3493860"/>
            <a:ext cx="2260521" cy="1739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3200" b="1" dirty="0">
                <a:solidFill>
                  <a:srgbClr val="404155"/>
                </a:solidFill>
                <a:latin typeface="Times New Roman" panose="02020603050405020304" pitchFamily="18" charset="0"/>
                <a:ea typeface="Corben" pitchFamily="34" charset="-122"/>
                <a:cs typeface="Times New Roman" panose="02020603050405020304" pitchFamily="18" charset="0"/>
              </a:rPr>
              <a:t>Автоматтандырылған ескертулер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1057749" y="3881546"/>
            <a:ext cx="13572649" cy="1781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32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Bilimclass жүйесінде push-хабарламалар немесе SMS ескертулер енгізу. </a:t>
            </a:r>
            <a:endParaRPr lang="ru-RU" sz="3200" dirty="0">
              <a:solidFill>
                <a:srgbClr val="404155"/>
              </a:solidFill>
              <a:latin typeface="Times New Roman" panose="02020603050405020304" pitchFamily="18" charset="0"/>
              <a:ea typeface="Nobile" pitchFamily="34" charset="-122"/>
              <a:cs typeface="Times New Roman" panose="02020603050405020304" pitchFamily="18" charset="0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549830" y="4566188"/>
            <a:ext cx="1844635" cy="1739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3200" b="1" dirty="0">
                <a:solidFill>
                  <a:srgbClr val="404155"/>
                </a:solidFill>
                <a:latin typeface="Times New Roman" panose="02020603050405020304" pitchFamily="18" charset="0"/>
                <a:ea typeface="Corben" pitchFamily="34" charset="-122"/>
                <a:cs typeface="Times New Roman" panose="02020603050405020304" pitchFamily="18" charset="0"/>
              </a:rPr>
              <a:t>Қысқа видео-нұсқаулықтар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 22"/>
          <p:cNvSpPr/>
          <p:nvPr/>
        </p:nvSpPr>
        <p:spPr>
          <a:xfrm>
            <a:off x="1057748" y="4915932"/>
            <a:ext cx="13572649" cy="1781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32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«Тақырыпты қалай енгізу керек?» тақырыбында 2–3 </a:t>
            </a:r>
            <a:r>
              <a:rPr lang="en-US" sz="3200" dirty="0" err="1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минуттық</a:t>
            </a:r>
            <a:r>
              <a:rPr lang="en-US" sz="32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endParaRPr lang="ru-RU" sz="3200" dirty="0">
              <a:solidFill>
                <a:srgbClr val="404155"/>
              </a:solidFill>
              <a:latin typeface="Times New Roman" panose="02020603050405020304" pitchFamily="18" charset="0"/>
              <a:ea typeface="Nobile" pitchFamily="34" charset="-122"/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r>
              <a:rPr lang="en-US" sz="3200" dirty="0" err="1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роликтер</a:t>
            </a:r>
            <a:r>
              <a:rPr lang="en-US" sz="32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көрсету</a:t>
            </a:r>
            <a:r>
              <a:rPr lang="en-US" sz="32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 24"/>
          <p:cNvSpPr/>
          <p:nvPr/>
        </p:nvSpPr>
        <p:spPr>
          <a:xfrm>
            <a:off x="476378" y="6248330"/>
            <a:ext cx="2198013" cy="1739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3200" b="1" dirty="0">
                <a:solidFill>
                  <a:srgbClr val="404155"/>
                </a:solidFill>
                <a:latin typeface="Times New Roman" panose="02020603050405020304" pitchFamily="18" charset="0"/>
                <a:ea typeface="Corben" pitchFamily="34" charset="-122"/>
                <a:cs typeface="Times New Roman" panose="02020603050405020304" pitchFamily="18" charset="0"/>
              </a:rPr>
              <a:t>Апта сайынғы рейтинг жариялау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 25"/>
          <p:cNvSpPr/>
          <p:nvPr/>
        </p:nvSpPr>
        <p:spPr>
          <a:xfrm>
            <a:off x="1057750" y="6608181"/>
            <a:ext cx="13572649" cy="1781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3200" dirty="0" err="1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Мектеп</a:t>
            </a:r>
            <a:r>
              <a:rPr lang="en-US" sz="32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чат</a:t>
            </a:r>
            <a:r>
              <a:rPr lang="ru-RU" sz="3200" dirty="0" err="1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ын</a:t>
            </a:r>
            <a:r>
              <a:rPr lang="ru-RU" sz="32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да</a:t>
            </a:r>
            <a:r>
              <a:rPr lang="en-US" sz="32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«ТОП-10 үздік» және «ТОП-10 артта қалғандар» </a:t>
            </a:r>
            <a:r>
              <a:rPr lang="en-US" sz="3200" dirty="0" err="1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тізімін</a:t>
            </a:r>
            <a:r>
              <a:rPr lang="en-US" sz="32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endParaRPr lang="ru-RU" sz="3200" dirty="0">
              <a:solidFill>
                <a:srgbClr val="404155"/>
              </a:solidFill>
              <a:latin typeface="Times New Roman" panose="02020603050405020304" pitchFamily="18" charset="0"/>
              <a:ea typeface="Nobile" pitchFamily="34" charset="-122"/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r>
              <a:rPr lang="en-US" sz="3200" dirty="0" err="1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жариялау</a:t>
            </a:r>
            <a:r>
              <a:rPr lang="en-US" sz="32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. Бұл бәсекелестік пен жауапкершілікті арттырады.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64181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69990" y="3618667"/>
            <a:ext cx="3969425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5400" b="1" dirty="0">
                <a:solidFill>
                  <a:srgbClr val="1B1B27"/>
                </a:solidFill>
                <a:latin typeface="Times New Roman" panose="02020603050405020304" pitchFamily="18" charset="0"/>
                <a:ea typeface="Corben" pitchFamily="34" charset="-122"/>
                <a:cs typeface="Times New Roman" panose="02020603050405020304" pitchFamily="18" charset="0"/>
              </a:rPr>
              <a:t>Қорытынды</a:t>
            </a:r>
            <a:endParaRPr 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1607334" y="4754590"/>
            <a:ext cx="10284126" cy="34750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20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Қорытындылай келе, бұл талдау бізге нақты бағыт береді: электрондық журналды толтыру сапасын арттыру үшін жүйелі бақылау, қолдау және оқыту қажет. Осы шараларды жүзеге асырсақ, келесі айда көрсеткіштерді айтарлықтай жақсартамыз деп сенемін.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Shape 3"/>
          <p:cNvSpPr/>
          <p:nvPr/>
        </p:nvSpPr>
        <p:spPr>
          <a:xfrm>
            <a:off x="1018146" y="4588567"/>
            <a:ext cx="119522" cy="2718537"/>
          </a:xfrm>
          <a:prstGeom prst="rect">
            <a:avLst/>
          </a:prstGeom>
          <a:solidFill>
            <a:srgbClr val="4967E9"/>
          </a:solidFill>
          <a:ln/>
        </p:spPr>
        <p:txBody>
          <a:bodyPr/>
          <a:lstStyle/>
          <a:p>
            <a:endParaRPr lang="ru-RU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9BE487C-54B7-4D34-F019-B7EFF3A1CC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4630400" cy="248107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0D4291-C336-6AFF-8C9B-B562C2F16E46}"/>
              </a:ext>
            </a:extLst>
          </p:cNvPr>
          <p:cNvSpPr txBox="1"/>
          <p:nvPr/>
        </p:nvSpPr>
        <p:spPr>
          <a:xfrm>
            <a:off x="1540328" y="2928258"/>
            <a:ext cx="135527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2026 </a:t>
            </a:r>
            <a:r>
              <a:rPr lang="ru-RU" sz="48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ru-RU" sz="4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жылында</a:t>
            </a:r>
            <a:r>
              <a:rPr lang="ru-RU" sz="4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біліктілік</a:t>
            </a:r>
            <a:r>
              <a:rPr lang="ru-RU" sz="4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арттыру</a:t>
            </a:r>
            <a:r>
              <a:rPr lang="ru-RU" sz="4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курсынан</a:t>
            </a:r>
            <a:r>
              <a:rPr lang="ru-RU" sz="4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өтуі</a:t>
            </a:r>
            <a:r>
              <a:rPr lang="ru-RU" sz="4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керек </a:t>
            </a:r>
            <a:r>
              <a:rPr lang="ru-RU" sz="48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мұғалімдер</a:t>
            </a:r>
            <a:r>
              <a:rPr lang="ru-RU" sz="4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6200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64931AF2-8842-4A24-88AB-79457545C5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7443572"/>
              </p:ext>
            </p:extLst>
          </p:nvPr>
        </p:nvGraphicFramePr>
        <p:xfrm>
          <a:off x="729344" y="326188"/>
          <a:ext cx="13454742" cy="7229920"/>
        </p:xfrm>
        <a:graphic>
          <a:graphicData uri="http://schemas.openxmlformats.org/drawingml/2006/table">
            <a:tbl>
              <a:tblPr/>
              <a:tblGrid>
                <a:gridCol w="550579">
                  <a:extLst>
                    <a:ext uri="{9D8B030D-6E8A-4147-A177-3AD203B41FA5}">
                      <a16:colId xmlns:a16="http://schemas.microsoft.com/office/drawing/2014/main" val="1790699895"/>
                    </a:ext>
                  </a:extLst>
                </a:gridCol>
                <a:gridCol w="5327706">
                  <a:extLst>
                    <a:ext uri="{9D8B030D-6E8A-4147-A177-3AD203B41FA5}">
                      <a16:colId xmlns:a16="http://schemas.microsoft.com/office/drawing/2014/main" val="413260877"/>
                    </a:ext>
                  </a:extLst>
                </a:gridCol>
                <a:gridCol w="6871031">
                  <a:extLst>
                    <a:ext uri="{9D8B030D-6E8A-4147-A177-3AD203B41FA5}">
                      <a16:colId xmlns:a16="http://schemas.microsoft.com/office/drawing/2014/main" val="1666771205"/>
                    </a:ext>
                  </a:extLst>
                </a:gridCol>
                <a:gridCol w="705426">
                  <a:extLst>
                    <a:ext uri="{9D8B030D-6E8A-4147-A177-3AD203B41FA5}">
                      <a16:colId xmlns:a16="http://schemas.microsoft.com/office/drawing/2014/main" val="2920140840"/>
                    </a:ext>
                  </a:extLst>
                </a:gridCol>
              </a:tblGrid>
              <a:tr h="30385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</a:txBody>
                  <a:tcPr marL="11188" marR="11188" marT="7459" marB="745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buNone/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Аты- тегі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buNone/>
                      </a:pPr>
                      <a:r>
                        <a:rPr lang="ru-RU" sz="18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Сабақ</a:t>
                      </a: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жүргізетін</a:t>
                      </a: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пәні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</a:t>
                      </a:r>
                    </a:p>
                  </a:txBody>
                  <a:tcPr marL="11188" marR="11188" marT="7459" marB="745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5792644"/>
                  </a:ext>
                </a:extLst>
              </a:tr>
              <a:tr h="303851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КУЛИЕВА ЭЛЬМИРА ОНГАРОВНА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Директордың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жұмысы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жөніндегі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орынбасары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1188" marR="11188" marT="7459" marB="745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8086021"/>
                  </a:ext>
                </a:extLst>
              </a:tr>
              <a:tr h="307081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МАХИМОВА ЖАМИЛА БЕГАЙДАРОВНА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Директордың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бастауыш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сыныптар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бойынша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ісі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жөн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орынбасары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1188" marR="11188" marT="7459" marB="745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1204336"/>
                  </a:ext>
                </a:extLst>
              </a:tr>
              <a:tr h="303851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АХАТОВА ГУЛНУР ТУРЫМТАЕВНА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Директордың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тәрбие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жұмысы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жөніндегі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орынбасары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1188" marR="11188" marT="7459" marB="745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7552788"/>
                  </a:ext>
                </a:extLst>
              </a:tr>
              <a:tr h="303851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АЛИЕВ МЕЙРЖАН ТАЛГАТУЛЫ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Директордың ақпараттық технологиялар орынбасары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endParaRPr lang="ru-RU" sz="1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188" marR="11188" marT="7459" marB="745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9784560"/>
                  </a:ext>
                </a:extLst>
              </a:tr>
              <a:tr h="355021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ТЕЛЕУБЕРГЕНОВА КУНСАЯ КУДАБАЕВНА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Директордың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ғылыми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әдістемелік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жұмыс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жөніндегі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орынбасары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1188" marR="11188" marT="7459" marB="745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0581795"/>
                  </a:ext>
                </a:extLst>
              </a:tr>
              <a:tr h="303851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МУСАКУЛОВА КАРЛЫГАШ АБДИСАТТАРОВНА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Әлеуметтік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педагог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1188" marR="11188" marT="7459" marB="745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2796638"/>
                  </a:ext>
                </a:extLst>
              </a:tr>
              <a:tr h="303851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АЛИМБЕКОВА РАУШАН ТАЛИПБЕКОВНА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Әлеуметтік-педагог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1188" marR="11188" marT="7459" marB="745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2707166"/>
                  </a:ext>
                </a:extLst>
              </a:tr>
              <a:tr h="303851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АШИРБАЕВА ЖАНАР ОНАЛБЕКОВНА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Бастауыш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сынып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мұғалімі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1188" marR="11188" marT="7459" marB="745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6358951"/>
                  </a:ext>
                </a:extLst>
              </a:tr>
              <a:tr h="303851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ИБРАГИМОВА АЙГУЛЬ БОТИРОВНА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Бастауыш сынып мұғалімі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1188" marR="11188" marT="7459" marB="745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0306394"/>
                  </a:ext>
                </a:extLst>
              </a:tr>
              <a:tr h="303851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УСЕНБАЕВА ДАРИХА БЕКТУРГАНОВНА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Бастауыш сынып мұғалімі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1188" marR="11188" marT="7459" marB="745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8713107"/>
                  </a:ext>
                </a:extLst>
              </a:tr>
              <a:tr h="303851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ТУЛЕГЕНОВА ПЕРИЗАТ ПЕРНЕКУЛОВНА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Мектеп алды даярлық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1188" marR="11188" marT="7459" marB="745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8441661"/>
                  </a:ext>
                </a:extLst>
              </a:tr>
              <a:tr h="303851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АЛИПБАЕВА САНДУГАШ ТАГАБЕКОВНА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Мектеп алды даярлық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1188" marR="11188" marT="7459" marB="745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1922852"/>
                  </a:ext>
                </a:extLst>
              </a:tr>
              <a:tr h="303851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РЫШТАЕВА БАХЫТ КЫЛЫШБЕКОВНА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Қазақ тілі мен әдебиеті пәні мұғалімі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1188" marR="11188" marT="7459" marB="745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7193829"/>
                  </a:ext>
                </a:extLst>
              </a:tr>
              <a:tr h="263280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ҚАЛДАРБЕК ҰЛЖАЛҒАС ҚАЛДАРБЕКҚЫЗЫ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Орыс тілі мен әдебиеті пәні мұғалімі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1188" marR="11188" marT="7459" marB="745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0378658"/>
                  </a:ext>
                </a:extLst>
              </a:tr>
              <a:tr h="263280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ТУРГУНБАЕВА ГУЛЬЧЕХРА КАДИРЖАНҚЫЗЫ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Орыс тілі мен әдебиеті пәні мұғалімі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1188" marR="11188" marT="7459" marB="745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3324667"/>
                  </a:ext>
                </a:extLst>
              </a:tr>
              <a:tr h="222710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ИБРАИМХАН АЙНҰР АЖИХАНҚЫЗЫ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Ағылшын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тілі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пәні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мұғалімі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1188" marR="11188" marT="7459" marB="745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048314"/>
                  </a:ext>
                </a:extLst>
              </a:tr>
              <a:tr h="263280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АБДИРАШИТ АНАР АБДУЛХАКИМҚЫЗЫ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 пәні мұғалімі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1188" marR="11188" marT="7459" marB="745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0218940"/>
                  </a:ext>
                </a:extLst>
              </a:tr>
              <a:tr h="263280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АЛШИНБАЕВ ЕРЖАН КУРМАНЖАНОВИЧ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пәні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мұғалімі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1188" marR="11188" marT="7459" marB="745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53039380"/>
                  </a:ext>
                </a:extLst>
              </a:tr>
              <a:tr h="222710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ИСАЕВА АЛИЯ ТАНИРБЕРГЕНОВНА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пәні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мұғалімі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1188" marR="11188" marT="7459" marB="745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924366"/>
                  </a:ext>
                </a:extLst>
              </a:tr>
              <a:tr h="303851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АУЕЛБЕКОВА УЛЖАЛГАС САПАРБАЕВНА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География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пәні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мұғалімі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1188" marR="11188" marT="7459" marB="745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75075663"/>
                  </a:ext>
                </a:extLst>
              </a:tr>
              <a:tr h="303851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АДИЛЬБЕКОВ СУЛЕЙМЕН ЖАРЫЛКАСЫНОВИЧ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География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пәні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мұғалімі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1188" marR="11188" marT="7459" marB="745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3141923"/>
                  </a:ext>
                </a:extLst>
              </a:tr>
              <a:tr h="222710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КУЛИЕВА РАХИМА УНГАРОВНА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Биология пәні мұғалімі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1188" marR="11188" marT="7459" marB="745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446541"/>
                  </a:ext>
                </a:extLst>
              </a:tr>
              <a:tr h="263280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АЗИМБАЕВ ГАЛЫМЖАН ИСАБЕКОВИЧ</a:t>
                      </a: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Дене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шынықтыру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пәні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мұғалімі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188" marR="11188" marT="7459" marB="7459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1188" marR="11188" marT="7459" marB="745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6489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5572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87196AEE-D068-2615-724F-AE12A099AE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4013325"/>
              </p:ext>
            </p:extLst>
          </p:nvPr>
        </p:nvGraphicFramePr>
        <p:xfrm>
          <a:off x="468087" y="435429"/>
          <a:ext cx="13813970" cy="7696624"/>
        </p:xfrm>
        <a:graphic>
          <a:graphicData uri="http://schemas.openxmlformats.org/drawingml/2006/table">
            <a:tbl>
              <a:tblPr/>
              <a:tblGrid>
                <a:gridCol w="565276">
                  <a:extLst>
                    <a:ext uri="{9D8B030D-6E8A-4147-A177-3AD203B41FA5}">
                      <a16:colId xmlns:a16="http://schemas.microsoft.com/office/drawing/2014/main" val="1715780844"/>
                    </a:ext>
                  </a:extLst>
                </a:gridCol>
                <a:gridCol w="6783332">
                  <a:extLst>
                    <a:ext uri="{9D8B030D-6E8A-4147-A177-3AD203B41FA5}">
                      <a16:colId xmlns:a16="http://schemas.microsoft.com/office/drawing/2014/main" val="1681543042"/>
                    </a:ext>
                  </a:extLst>
                </a:gridCol>
                <a:gridCol w="5741100">
                  <a:extLst>
                    <a:ext uri="{9D8B030D-6E8A-4147-A177-3AD203B41FA5}">
                      <a16:colId xmlns:a16="http://schemas.microsoft.com/office/drawing/2014/main" val="2234660329"/>
                    </a:ext>
                  </a:extLst>
                </a:gridCol>
                <a:gridCol w="724262">
                  <a:extLst>
                    <a:ext uri="{9D8B030D-6E8A-4147-A177-3AD203B41FA5}">
                      <a16:colId xmlns:a16="http://schemas.microsoft.com/office/drawing/2014/main" val="2880870620"/>
                    </a:ext>
                  </a:extLst>
                </a:gridCol>
              </a:tblGrid>
              <a:tr h="447196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АРИПЖАНОВ МЫХТЫБЕК АБИБУЛЛАЕВИЧ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Дене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шынықтыру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пәні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мұғалімі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8214" marR="18214" marT="12143" marB="12143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4703927"/>
                  </a:ext>
                </a:extLst>
              </a:tr>
              <a:tr h="364357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АСАБАЕВ НУРЛАН ЕЛГЕЛДИЕВИЧ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Дене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шынықтыру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пәні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мұғалімі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8214" marR="18214" marT="12143" marB="12143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574287"/>
                  </a:ext>
                </a:extLst>
              </a:tr>
              <a:tr h="364357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БАЙТУГЕЛОВ РАМАЗАН БАРАТОВИЧ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Дене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шынықтыру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</a:t>
                      </a:r>
                      <a:r>
                        <a:rPr lang="kk-KZ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әні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мұғалімі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8214" marR="18214" marT="12143" marB="12143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2046446"/>
                  </a:ext>
                </a:extLst>
              </a:tr>
              <a:tr h="447196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ДЖАНАБАЕВ НУРБОЛАТ СЛАМХУЛОВИЧ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Дене шынықтыру пәні мұғалімі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8214" marR="18214" marT="12143" marB="12143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5736086"/>
                  </a:ext>
                </a:extLst>
              </a:tr>
              <a:tr h="364357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ЕГИЗБАЙҰЛЫ ЕРЖАН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Дене шынықтыру пәні мұғалімі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8214" marR="18214" marT="12143" marB="12143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7119642"/>
                  </a:ext>
                </a:extLst>
              </a:tr>
              <a:tr h="364357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КОСАЕВ ДАНДИБАЙ УСЕРХАНОВИЧ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Денешынықтыру пәні мұғалімі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8214" marR="18214" marT="12143" marB="12143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239604"/>
                  </a:ext>
                </a:extLst>
              </a:tr>
              <a:tr h="447196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МУСАЕВА БИБИСАРА КАНАБЕКОВНА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Денешынықтыру пәні мұғалімі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8214" marR="18214" marT="12143" marB="12143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3996822"/>
                  </a:ext>
                </a:extLst>
              </a:tr>
              <a:tr h="364357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САКИЕВ ДАСТАН РАМАЗАНОВИЧ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Дене шынықтыру пәні мұғалімі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8214" marR="18214" marT="12143" marB="12143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1162165"/>
                  </a:ext>
                </a:extLst>
              </a:tr>
              <a:tr h="364357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УТЕЕВ БАУЫРЖАН ТОЙШИЕВИЧ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Дене шынықтыру пәні мұғалімі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8214" marR="18214" marT="12143" marB="12143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7917479"/>
                  </a:ext>
                </a:extLst>
              </a:tr>
              <a:tr h="364357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ТУМАТОВА ЛАЗЗАТ АБИЛДАЕВНА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Көркем еңбек пәні мұғалімі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8214" marR="18214" marT="12143" marB="12143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72798"/>
                  </a:ext>
                </a:extLst>
              </a:tr>
              <a:tr h="364357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ПАШАРОВ БЕРИК ТУГЕЛЬБАЕВИЧ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Көркем еңбек пәні мұғалімі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8214" marR="18214" marT="12143" marB="12143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0616284"/>
                  </a:ext>
                </a:extLst>
              </a:tr>
              <a:tr h="447196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ТОКМУРЗАЕВА ЖАНАР ЖИЕНБЕКОВНА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Ән күй мұғалімі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8214" marR="18214" marT="12143" marB="12143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0134484"/>
                  </a:ext>
                </a:extLst>
              </a:tr>
              <a:tr h="364357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ЖАМАЛХАН ГАУХАР БОЛАТҚЫЗЫ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Үйірме жетекшісі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8214" marR="18214" marT="12143" marB="12143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1259228"/>
                  </a:ext>
                </a:extLst>
              </a:tr>
              <a:tr h="364357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МЫРЗАНОВ АСКЕРБЕК КАБЫЛОВИЧ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Үйірме жетекшісі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8214" marR="18214" marT="12143" marB="12143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0273102"/>
                  </a:ext>
                </a:extLst>
              </a:tr>
              <a:tr h="364357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СРЕТАЙ МҰСТАФА АЙТБАЙҰЛЫ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Үйірме жетекшісі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8214" marR="18214" marT="12143" marB="12143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4731949"/>
                  </a:ext>
                </a:extLst>
              </a:tr>
              <a:tr h="447196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ТАЙШАБАЙ НҰРТАС ТОЙЛЫБАЙҰЛЫ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Үйірме жетекшісі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8214" marR="18214" marT="12143" marB="12143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7078899"/>
                  </a:ext>
                </a:extLst>
              </a:tr>
              <a:tr h="364357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ХАСАН САНЖАР ХАСАНҰЛЫ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Үйірме жетекшісі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8214" marR="18214" marT="12143" marB="12143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1912569"/>
                  </a:ext>
                </a:extLst>
              </a:tr>
              <a:tr h="364357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ЭРГАШЕВ ҚАЙРАТ ЕЛЕУСИЗҰЛЫ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Үйірме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жетекшісі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8214" marR="18214" marT="12143" marB="12143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2497430"/>
                  </a:ext>
                </a:extLst>
              </a:tr>
              <a:tr h="364357"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ИБРАИМОВ СЕРГАЗЫ ОРАЛБАЕВИЧ</a:t>
                      </a: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kk-KZ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Үйірме жетекшісі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214" marR="18214" marT="12143" marB="12143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18214" marR="18214" marT="12143" marB="12143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33966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05960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991</Words>
  <Application>Microsoft Office PowerPoint</Application>
  <PresentationFormat>Произвольный</PresentationFormat>
  <Paragraphs>295</Paragraphs>
  <Slides>13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Cambria</vt:lpstr>
      <vt:lpstr>Times New Roman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Anna Soldatova</dc:creator>
  <cp:lastModifiedBy>_admin_</cp:lastModifiedBy>
  <cp:revision>5</cp:revision>
  <cp:lastPrinted>2026-01-06T04:46:52Z</cp:lastPrinted>
  <dcterms:created xsi:type="dcterms:W3CDTF">2026-01-05T16:46:32Z</dcterms:created>
  <dcterms:modified xsi:type="dcterms:W3CDTF">2026-10-23T07:56:22Z</dcterms:modified>
</cp:coreProperties>
</file>