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  <p:sldId id="256" r:id="rId3"/>
    <p:sldId id="257" r:id="rId4"/>
    <p:sldId id="258" r:id="rId5"/>
    <p:sldId id="266" r:id="rId6"/>
    <p:sldId id="259" r:id="rId7"/>
    <p:sldId id="260" r:id="rId8"/>
    <p:sldId id="263" r:id="rId9"/>
    <p:sldId id="264" r:id="rId10"/>
    <p:sldId id="261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571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121741" y="3244334"/>
            <a:ext cx="3948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shardara-mektep-licey.edugov.kz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9060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3095" y="609600"/>
            <a:ext cx="5512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charset="0"/>
                <a:cs typeface="Times New Roman" panose="02020603050405020304" charset="0"/>
              </a:rPr>
              <a:t>«Шардара»  </a:t>
            </a:r>
            <a:r>
              <a:rPr lang="en-US" sz="2800" b="1" i="1" dirty="0" err="1" smtClean="0">
                <a:latin typeface="Times New Roman" panose="02020603050405020304" charset="0"/>
                <a:cs typeface="Times New Roman" panose="02020603050405020304" charset="0"/>
              </a:rPr>
              <a:t>мектеп</a:t>
            </a:r>
            <a:r>
              <a:rPr lang="kk-KZ" sz="2800" b="1" i="1" dirty="0" smtClean="0">
                <a:latin typeface="Times New Roman" panose="02020603050405020304" charset="0"/>
                <a:cs typeface="Times New Roman" panose="02020603050405020304" charset="0"/>
              </a:rPr>
              <a:t> -</a:t>
            </a:r>
            <a:r>
              <a:rPr lang="en-US" sz="2800" b="1" i="1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b="1" i="1" dirty="0" smtClean="0">
                <a:latin typeface="Times New Roman" panose="02020603050405020304" charset="0"/>
                <a:cs typeface="Times New Roman" panose="02020603050405020304" charset="0"/>
              </a:rPr>
              <a:t>лицейі </a:t>
            </a:r>
            <a:endParaRPr lang="ru-RU" sz="2800" b="1" i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121" y="1258350"/>
            <a:ext cx="8018620" cy="38505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056005" y="443865"/>
            <a:ext cx="9591040" cy="759460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>
              <a:lnSpc>
                <a:spcPct val="107000"/>
              </a:lnSpc>
            </a:pPr>
            <a:r>
              <a:rPr sz="1600" b="1" i="1">
                <a:solidFill>
                  <a:schemeClr val="tx1"/>
                </a:solidFill>
                <a:latin typeface="Calibri" panose="020F0502020204030204"/>
                <a:ea typeface="+ mj-ea"/>
              </a:rPr>
              <a:t>" Шардара" мектеп-лицейінің 2025-2026 оқу жылында 9-11 сынып оқушыларының аудандық пән олимпадасының жетістіктері туралы мәлімет (17.12.-18.12.25 ж.)</a:t>
            </a:r>
          </a:p>
        </p:txBody>
      </p:sp>
      <p:graphicFrame>
        <p:nvGraphicFramePr>
          <p:cNvPr id="3" name="Таблица 2"/>
          <p:cNvGraphicFramePr/>
          <p:nvPr>
            <p:custDataLst>
              <p:tags r:id="rId1"/>
            </p:custDataLst>
          </p:nvPr>
        </p:nvGraphicFramePr>
        <p:xfrm>
          <a:off x="530225" y="1203960"/>
          <a:ext cx="10585450" cy="4483100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5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39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99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42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977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2735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Оқушының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аты-жөні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Сыныбы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          Пәні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Қатысқан 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іс-шарасы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Деңгейі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Өткен  күні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Алған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орны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мұғалімі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Қамзабек Думан Ернұрұлы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10 «В»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Құқықтану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18.12.25 ж. №4678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Көбен Кенжегүл Арапбайқызы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Балықбай Аружан Муратқызы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10 «В»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Информатика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17.12.25 ж. №4684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Туртабаева Улдар Куанышбековна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35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Рахматулла Жарас Сергалиұлы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11 «В»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Информатика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17.12.25 ж. №4685</a:t>
                      </a:r>
                      <a:r>
                        <a:rPr sz="1200" b="1" i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Амиралиев  Жандос  Мырзайтайұлы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Курбангали Іңкәр Ергалиқызы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10 «А»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математика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17.12.25 ж.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№4682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Зейнеханова Гулшат Амангельдиевна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35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Жанайдар Аяжан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11 «Г»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математика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17.12.25 ж.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№4683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Ибрагимова  Мөлдір Тәңірбергенқызы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08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Жайсанбай Балауса  Қошқарқызы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11 «В»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биология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17.12.25 ж. №4680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Даниярова  Дарига Карсыбаевна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735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Нурлыбек Жансезім Нұрғалиқызы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10 «А»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химия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17.12.25 ж.  №4679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Еркін Сауле Токтабаяновна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Сапар Асылзат Ержанқызы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9  «А»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География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17.12.23 ж. №4686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Жұмабекова Бибісара Айткуловна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735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Асылбек Гү лсезім Қайратқызы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11 «В»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физика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17.12.23 ж. № 4681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Жұмағұл Жанайы Бағланқызы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"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Шардара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"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мектеп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-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лицейінің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2025 - 2026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оқу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жылында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облыстық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пән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олимпадасы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бойынша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оқушылардың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жетістіктері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туралы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мәлімет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b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</a:b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(06.01.-06.02.26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ж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.) 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АББ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 </a:t>
            </a:r>
            <a:r>
              <a:rPr lang="" altLang="en-US" sz="2000">
                <a:latin typeface="Book Antiqua" panose="02040602050305030304" charset="0"/>
                <a:cs typeface="Book Antiqua" panose="02040602050305030304" charset="0"/>
              </a:rPr>
              <a:t>№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320 28.12.2026</a:t>
            </a:r>
            <a:r>
              <a:rPr lang="en-US" altLang="en-US" sz="2000">
                <a:latin typeface="Book Antiqua" panose="02040602050305030304" charset="0"/>
                <a:cs typeface="Book Antiqua" panose="02040602050305030304" charset="0"/>
              </a:rPr>
              <a:t>ж</a:t>
            </a:r>
            <a:r>
              <a:rPr lang="en-US" altLang="ru-RU" sz="2000">
                <a:latin typeface="Book Antiqua" panose="02040602050305030304" charset="0"/>
                <a:cs typeface="Book Antiqua" panose="02040602050305030304" charset="0"/>
              </a:rPr>
              <a:t>.</a:t>
            </a:r>
          </a:p>
        </p:txBody>
      </p:sp>
      <p:graphicFrame>
        <p:nvGraphicFramePr>
          <p:cNvPr id="4" name="Таблица 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67085403"/>
              </p:ext>
            </p:extLst>
          </p:nvPr>
        </p:nvGraphicFramePr>
        <p:xfrm>
          <a:off x="785494" y="1853565"/>
          <a:ext cx="10002821" cy="2740272"/>
        </p:xfrm>
        <a:graphic>
          <a:graphicData uri="http://schemas.openxmlformats.org/drawingml/2006/table">
            <a:tbl>
              <a:tblPr/>
              <a:tblGrid>
                <a:gridCol w="392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7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31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1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78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42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51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4105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127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Оқушының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аты-жөні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Сыныбы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          Пәні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Қатысқан 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іс-шарасы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Деңгейі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Өткен  күні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Алған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орны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мұғалімі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21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Қамзабек Думан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құқықтану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облыстық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06.01.26 ж.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Көбен Кенжегул Арапбайқызы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677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Ажмомбет Аруна Медеуқызы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Орыс тілі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облыстық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06.02.26 ж.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Құрбаналиева Ақмарал Нарзуллаевна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208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Алпыс Мөлдір Бердіханқызы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Физика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“Зерде” ғылыми жобасы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облыстық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28.11.25ж.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 dirty="0" err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Сартбаева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Жанар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Жумагелдиевна</a:t>
                      </a:r>
                      <a:endParaRPr sz="1400" b="1" dirty="0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497257"/>
              </p:ext>
            </p:extLst>
          </p:nvPr>
        </p:nvGraphicFramePr>
        <p:xfrm>
          <a:off x="794084" y="1844842"/>
          <a:ext cx="9994231" cy="3890210"/>
        </p:xfrm>
        <a:graphic>
          <a:graphicData uri="http://schemas.openxmlformats.org/drawingml/2006/table">
            <a:tbl>
              <a:tblPr firstRow="1" firstCol="1" bandRow="1"/>
              <a:tblGrid>
                <a:gridCol w="2486549">
                  <a:extLst>
                    <a:ext uri="{9D8B030D-6E8A-4147-A177-3AD203B41FA5}">
                      <a16:colId xmlns:a16="http://schemas.microsoft.com/office/drawing/2014/main" val="3355303998"/>
                    </a:ext>
                  </a:extLst>
                </a:gridCol>
                <a:gridCol w="1381803">
                  <a:extLst>
                    <a:ext uri="{9D8B030D-6E8A-4147-A177-3AD203B41FA5}">
                      <a16:colId xmlns:a16="http://schemas.microsoft.com/office/drawing/2014/main" val="2869173670"/>
                    </a:ext>
                  </a:extLst>
                </a:gridCol>
                <a:gridCol w="493553">
                  <a:extLst>
                    <a:ext uri="{9D8B030D-6E8A-4147-A177-3AD203B41FA5}">
                      <a16:colId xmlns:a16="http://schemas.microsoft.com/office/drawing/2014/main" val="1545872036"/>
                    </a:ext>
                  </a:extLst>
                </a:gridCol>
                <a:gridCol w="2959912">
                  <a:extLst>
                    <a:ext uri="{9D8B030D-6E8A-4147-A177-3AD203B41FA5}">
                      <a16:colId xmlns:a16="http://schemas.microsoft.com/office/drawing/2014/main" val="3327007464"/>
                    </a:ext>
                  </a:extLst>
                </a:gridCol>
                <a:gridCol w="1381803">
                  <a:extLst>
                    <a:ext uri="{9D8B030D-6E8A-4147-A177-3AD203B41FA5}">
                      <a16:colId xmlns:a16="http://schemas.microsoft.com/office/drawing/2014/main" val="2772245935"/>
                    </a:ext>
                  </a:extLst>
                </a:gridCol>
                <a:gridCol w="1290611">
                  <a:extLst>
                    <a:ext uri="{9D8B030D-6E8A-4147-A177-3AD203B41FA5}">
                      <a16:colId xmlns:a16="http://schemas.microsoft.com/office/drawing/2014/main" val="2588264487"/>
                    </a:ext>
                  </a:extLst>
                </a:gridCol>
              </a:tblGrid>
              <a:tr h="7780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Калжигитова Айару Нұржанқызы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жаратылыстану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5</a:t>
                      </a:r>
                      <a:endParaRPr lang="ru-RU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Pro Eko </a:t>
                      </a:r>
                      <a:r>
                        <a:rPr lang="kk-KZ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шығармашылық байқауы</a:t>
                      </a:r>
                      <a:endParaRPr lang="ru-RU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Аудандық</a:t>
                      </a:r>
                      <a:endParaRPr lang="ru-RU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II</a:t>
                      </a: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8228"/>
                  </a:ext>
                </a:extLst>
              </a:tr>
              <a:tr h="7780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Еркин Шалқар Дарханұлы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Химия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7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Pro </a:t>
                      </a:r>
                      <a:r>
                        <a:rPr lang="en-US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Eko</a:t>
                      </a:r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шығармашылық байқауы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Аудандық</a:t>
                      </a:r>
                      <a:endParaRPr lang="ru-RU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I</a:t>
                      </a: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627593"/>
                  </a:ext>
                </a:extLst>
              </a:tr>
              <a:tr h="7780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Нурлан Жанерке Тоқтарқызы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география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7</a:t>
                      </a:r>
                      <a:endParaRPr lang="ru-RU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Pro </a:t>
                      </a:r>
                      <a:r>
                        <a:rPr lang="en-US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Eko</a:t>
                      </a:r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шығармашылық байқауы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Аудандық</a:t>
                      </a:r>
                      <a:endParaRPr lang="ru-RU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I</a:t>
                      </a: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254167"/>
                  </a:ext>
                </a:extLst>
              </a:tr>
              <a:tr h="7780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Еркин Шалқар Дарханұлы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химия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7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Pro </a:t>
                      </a:r>
                      <a:r>
                        <a:rPr lang="en-US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Eko</a:t>
                      </a:r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шығармашылық байқауы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Облыстық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II</a:t>
                      </a: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751835"/>
                  </a:ext>
                </a:extLst>
              </a:tr>
              <a:tr h="7780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Нурлан Жанерке Тоқтарқызы</a:t>
                      </a:r>
                      <a:endParaRPr lang="ru-RU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география</a:t>
                      </a:r>
                      <a:endParaRPr lang="ru-RU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7</a:t>
                      </a:r>
                      <a:endParaRPr lang="ru-RU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Pro </a:t>
                      </a:r>
                      <a:r>
                        <a:rPr lang="en-US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Eko</a:t>
                      </a:r>
                      <a:r>
                        <a:rPr lang="en-US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шығармашылық байқауы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Облыстық</a:t>
                      </a:r>
                      <a:endParaRPr lang="ru-RU" dirty="0">
                        <a:solidFill>
                          <a:schemeClr val="tx2">
                            <a:lumMod val="10000"/>
                          </a:schemeClr>
                        </a:solidFill>
                      </a:endParaRP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III</a:t>
                      </a:r>
                    </a:p>
                  </a:txBody>
                  <a:tcPr marL="64419" marR="644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04256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94084" y="449179"/>
            <a:ext cx="8927432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600" b="1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"</a:t>
            </a:r>
            <a:r>
              <a:rPr lang="ru-RU" sz="1600" b="1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Шардара</a:t>
            </a:r>
            <a:r>
              <a:rPr lang="ru-RU" sz="1600" b="1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" </a:t>
            </a:r>
            <a:r>
              <a:rPr lang="ru-RU" sz="1600" b="1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мектеп-лицейінің</a:t>
            </a:r>
            <a:r>
              <a:rPr lang="ru-RU" sz="1600" b="1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 2025-2026 </a:t>
            </a:r>
            <a:r>
              <a:rPr lang="ru-RU" sz="1600" b="1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оқу</a:t>
            </a:r>
            <a:r>
              <a:rPr lang="ru-RU" sz="1600" b="1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жылында</a:t>
            </a:r>
            <a:r>
              <a:rPr lang="ru-RU" sz="1600" b="1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аудандық</a:t>
            </a:r>
            <a:r>
              <a:rPr lang="ru-RU" sz="1600" b="1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және</a:t>
            </a:r>
            <a:r>
              <a:rPr lang="ru-RU" sz="1600" b="1" i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облыстық</a:t>
            </a:r>
            <a:r>
              <a:rPr lang="ru-RU" sz="1600" b="1" i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  </a:t>
            </a:r>
            <a:r>
              <a:rPr lang="en-US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 </a:t>
            </a:r>
            <a:r>
              <a:rPr lang="en-US" b="1" i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</a:t>
            </a:r>
            <a:r>
              <a:rPr lang="en-US" b="1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 </a:t>
            </a:r>
            <a:r>
              <a:rPr lang="kk-KZ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байқауы </a:t>
            </a:r>
            <a:r>
              <a:rPr lang="kk-KZ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бойынша </a:t>
            </a:r>
            <a:r>
              <a:rPr lang="ru-RU" sz="1600" b="1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оқушылардың</a:t>
            </a:r>
            <a:r>
              <a:rPr lang="ru-RU" sz="1600" b="1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жетістіктері</a:t>
            </a:r>
            <a:r>
              <a:rPr lang="ru-RU" sz="1600" b="1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туралы</a:t>
            </a:r>
            <a:r>
              <a:rPr lang="ru-RU" sz="1600" b="1" i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+ mj-ea"/>
                <a:cs typeface="Times New Roman" panose="02020603050405020304" pitchFamily="18" charset="0"/>
              </a:rPr>
              <a:t>мәлімет</a:t>
            </a:r>
            <a:endParaRPr lang="ru-RU" sz="1600" b="1" i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ea typeface="+ 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311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797560" y="188595"/>
            <a:ext cx="9609455" cy="906780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>
              <a:lnSpc>
                <a:spcPct val="107000"/>
              </a:lnSpc>
            </a:pP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"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Шардара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" 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мектеп-лицейінің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 2025-2026 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оқу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 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жылында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 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аудандық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 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пән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 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олимпадасы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 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бойынша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 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оқушылардың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 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жетістіктері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 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туралы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 </a:t>
            </a:r>
            <a:r>
              <a:rPr sz="1600" b="1" i="1" dirty="0" err="1">
                <a:solidFill>
                  <a:schemeClr val="tx1"/>
                </a:solidFill>
                <a:latin typeface="Calibri" panose="020F0502020204030204"/>
                <a:ea typeface="+ mj-ea"/>
              </a:rPr>
              <a:t>мәлімет</a:t>
            </a:r>
            <a:r>
              <a:rPr sz="1600" b="1" i="1" dirty="0">
                <a:solidFill>
                  <a:schemeClr val="tx1"/>
                </a:solidFill>
                <a:latin typeface="Calibri" panose="020F0502020204030204"/>
                <a:ea typeface="+ mj-ea"/>
              </a:rPr>
              <a:t> (03.12.- 04.12.25  ж.) АББ № 208  20.11.2025 ж.</a:t>
            </a:r>
          </a:p>
        </p:txBody>
      </p:sp>
      <p:graphicFrame>
        <p:nvGraphicFramePr>
          <p:cNvPr id="5" name="Таблица 4"/>
          <p:cNvGraphicFramePr/>
          <p:nvPr>
            <p:custDataLst>
              <p:tags r:id="rId1"/>
            </p:custDataLst>
          </p:nvPr>
        </p:nvGraphicFramePr>
        <p:xfrm>
          <a:off x="649605" y="1188720"/>
          <a:ext cx="10730865" cy="5152136"/>
        </p:xfrm>
        <a:graphic>
          <a:graphicData uri="http://schemas.openxmlformats.org/drawingml/2006/table">
            <a:tbl>
              <a:tblPr/>
              <a:tblGrid>
                <a:gridCol w="391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8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6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73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6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48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Оқушының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аты-жөні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Сыныбы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          Пәні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Қатысқан 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іс-шарасы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Деңгейі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Өткен  күні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Алған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орны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мұғалімі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Дүйсебай Сырым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7 «Б»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математика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03.12.26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4434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Абдрашит  Анар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Абдулхакимқызы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Нұрлан Жанерке Тоқтарқызы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7 «Ә»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физика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03.12.26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4435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Сартбаева Жанар  Жумагелдиевна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Дүкен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Ақерке Темірханқызы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7 «А»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биология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03.12.26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4436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Умбетова  Эльмира Сапарбековна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Оразбек Нұрдана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7 «А»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Информатика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03.12.26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4437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Құдайқұлов  Ерғали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Бекмуратович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Оңғар Ұлжан Бүркітқызы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8 «Д»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Қазақ тілі мен әдебиеті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04.12.26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4444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Жексенбаева Салтанат Жақсыбековна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Аязбек Аида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8 «Ә»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Тарих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04.12.26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4442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Каттебекова Гульмира  Сырбековна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Дәулетбек Ерасыл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8 «Ә»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математика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04.12.26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4438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Ниязбек  Эльмира Балғабекқызы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06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Ажбомбет  Аруна Медеуқызы</a:t>
                      </a:r>
                      <a:endParaRPr sz="12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8 «Д»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Орыс  тілі мен әдебиеті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04.12.26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4443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Курбаналиева  Ақмарал  Нарзуллаевна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Сапар Жансая Ержанқызы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8 «Б»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Биология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04.12.26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4441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Даниярова  Дариға  Қарсыбайқызы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Қыстау Жанасыл  Бақытұлы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8 «Б»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Физика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04.12.26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4440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Рыштай  Гулбала  Қылышбекқызы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Жұмахмед  Нұрсұлу Амирбекқызы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8 «Ә»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Химия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04.12.26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4439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Абилова Ұлбосын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Амзеевна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798195" y="264795"/>
            <a:ext cx="9418320" cy="89852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>
              <a:lnSpc>
                <a:spcPct val="107000"/>
              </a:lnSpc>
            </a:pPr>
            <a:r>
              <a:rPr sz="1600" b="1" i="1">
                <a:solidFill>
                  <a:schemeClr val="tx1"/>
                </a:solidFill>
                <a:latin typeface="Calibri" panose="020F0502020204030204"/>
                <a:ea typeface="+ mj-ea"/>
              </a:rPr>
              <a:t>"Шардара" мектеп-лицейінің 2025-2026( оқу жылында аудандық пән олимпадасы бойынша оқушылардың жетістіктері туралы мәлімет (12.11.-13.11.26 ж.) АББ №197.  31.10.2026ж.</a:t>
            </a:r>
          </a:p>
        </p:txBody>
      </p:sp>
      <p:graphicFrame>
        <p:nvGraphicFramePr>
          <p:cNvPr id="5" name="Таблица 4"/>
          <p:cNvGraphicFramePr/>
          <p:nvPr>
            <p:custDataLst>
              <p:tags r:id="rId1"/>
            </p:custDataLst>
          </p:nvPr>
        </p:nvGraphicFramePr>
        <p:xfrm>
          <a:off x="681355" y="1569720"/>
          <a:ext cx="10581005" cy="3937000"/>
        </p:xfrm>
        <a:graphic>
          <a:graphicData uri="http://schemas.openxmlformats.org/drawingml/2006/table">
            <a:tbl>
              <a:tblPr/>
              <a:tblGrid>
                <a:gridCol w="443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9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5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5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31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12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Оқушының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аты-жөні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Сыныбы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          Пәні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Қатысқан 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іс-шарасы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Деңгейі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Өткен  күні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Алған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орны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мұғалімі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Қаныбекқызы  Нұрила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5 «В»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Математика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12.11.26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№4223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Жақсыбаев Жамбыл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Тағабай  Айсұлтан Нұрболұлы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5 «Б»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Қазақстан тарихы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12.11.2026ж.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4224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Зиманова Ерке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Бейдулла Рамазан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 «Ә»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Математика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12.11.2026ж.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4228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 орын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Ибадулла Сандуғаш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Алимардан Тоғжан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 «Б»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Қазақ тілі мен әдебиеті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13.11.26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4225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 орын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Еспенбетова Зубайра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Курбангали Ілияс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 «Г»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Ағылшын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13.11.2026ж.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4226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 орын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Сатбекова Құралай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Алпыс Мөлдір  Бердіханқызы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 «Б»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Жаратылыстану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13.11.26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 4838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 орын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Сартбаева Жанар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Оразбай Айзере Сұлтанбекқызы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 «Ә»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Тарих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олимпиадасы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02.02.24 ж.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№4227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 орын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Келдібаева  Гулшат Кураловна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1754505" y="1155700"/>
            <a:ext cx="8385810" cy="17970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>
              <a:lnSpc>
                <a:spcPct val="107000"/>
              </a:lnSpc>
            </a:pPr>
            <a:r>
              <a:rPr sz="1600" b="1" i="1">
                <a:solidFill>
                  <a:schemeClr val="tx1"/>
                </a:solidFill>
                <a:latin typeface="Times New Roman" panose="02020603050405020304" charset="0"/>
                <a:ea typeface="+ mj-ea"/>
                <a:cs typeface="Times New Roman" panose="02020603050405020304" charset="0"/>
              </a:rPr>
              <a:t>«Шардара» мектеп-лицейінің 2023-2024 оқу жылындағы 2-4 сынып оқушылары арасында «Бастау» ХVІІ олимпиадасының аудандық кезеңі  бойынша оқушылардың жетістіктері туралы мәлімет  (25.02.2026) АББ №32 06.02.2026 ж.</a:t>
            </a:r>
          </a:p>
        </p:txBody>
      </p:sp>
      <p:graphicFrame>
        <p:nvGraphicFramePr>
          <p:cNvPr id="5" name="Таблица 4"/>
          <p:cNvGraphicFramePr/>
          <p:nvPr>
            <p:custDataLst>
              <p:tags r:id="rId1"/>
            </p:custDataLst>
          </p:nvPr>
        </p:nvGraphicFramePr>
        <p:xfrm>
          <a:off x="1170305" y="2613660"/>
          <a:ext cx="9737725" cy="2128520"/>
        </p:xfrm>
        <a:graphic>
          <a:graphicData uri="http://schemas.openxmlformats.org/drawingml/2006/table">
            <a:tbl>
              <a:tblPr/>
              <a:tblGrid>
                <a:gridCol w="424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8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42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3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90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729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321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Оқушының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аты-жөні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Сыныбы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Пәні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Қатысқан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іс-шарасы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Деңгейі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Өткен күні, тіркеу номері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Алған орны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мұғалімі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13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Утегенова Аяулым Азаматқызы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 «Б»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Математика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25.02.26.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 орын Диплом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Усенова Тамара Кунтугановна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13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Мырзабек Бегайым Ұлықмұратқызы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4 «Ә»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Математика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25.02.26.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 орын Диплом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Абиева Ұлбосын Нұрмахановна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13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Карим Арсен Амирбекұлы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3 «А»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Математика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25.02.26.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№4823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 Диплом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Шатаева Құндыз Масанбаевна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1440180" y="989330"/>
            <a:ext cx="8804910" cy="119189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>
              <a:lnSpc>
                <a:spcPct val="107000"/>
              </a:lnSpc>
            </a:pPr>
            <a:r>
              <a:rPr sz="1600" b="1">
                <a:solidFill>
                  <a:schemeClr val="tx1"/>
                </a:solidFill>
                <a:latin typeface="Times New Roman" panose="02020603050405020304" charset="0"/>
                <a:ea typeface="+ mj-ea"/>
                <a:cs typeface="Times New Roman" panose="02020603050405020304" charset="0"/>
              </a:rPr>
              <a:t>«Шардара» мектеп-лицейінің 2025-2026 оқу жылындағы математика пәнінен «Алтын сақа» аудандық пән олимпиадасы бойынша оқушылардың жетістіктері туралы </a:t>
            </a:r>
            <a:r>
              <a:rPr lang="" sz="1600" b="1">
                <a:solidFill>
                  <a:schemeClr val="tx1"/>
                </a:solidFill>
                <a:latin typeface="Times New Roman" panose="02020603050405020304" charset="0"/>
                <a:ea typeface="+ mj-ea"/>
                <a:cs typeface="Times New Roman" panose="02020603050405020304" charset="0"/>
              </a:rPr>
              <a:t> м</a:t>
            </a:r>
            <a:r>
              <a:rPr sz="1600" b="1">
                <a:solidFill>
                  <a:schemeClr val="tx1"/>
                </a:solidFill>
                <a:latin typeface="Times New Roman" panose="02020603050405020304" charset="0"/>
                <a:ea typeface="+ mj-ea"/>
                <a:cs typeface="Times New Roman" panose="02020603050405020304" charset="0"/>
              </a:rPr>
              <a:t>әлімет </a:t>
            </a:r>
          </a:p>
          <a:p>
            <a:pPr defTabSz="266700">
              <a:lnSpc>
                <a:spcPct val="107000"/>
              </a:lnSpc>
            </a:pPr>
            <a:r>
              <a:rPr sz="1600" b="1">
                <a:solidFill>
                  <a:schemeClr val="tx1"/>
                </a:solidFill>
                <a:latin typeface="Times New Roman" panose="02020603050405020304" charset="0"/>
                <a:ea typeface="+ mj-ea"/>
                <a:cs typeface="Times New Roman" panose="02020603050405020304" charset="0"/>
              </a:rPr>
              <a:t> </a:t>
            </a:r>
            <a:r>
              <a:rPr lang="" sz="1600" b="1">
                <a:solidFill>
                  <a:schemeClr val="tx1"/>
                </a:solidFill>
                <a:latin typeface="Times New Roman" panose="02020603050405020304" charset="0"/>
                <a:ea typeface="+ mj-ea"/>
                <a:cs typeface="Times New Roman" panose="02020603050405020304" charset="0"/>
              </a:rPr>
              <a:t>   </a:t>
            </a:r>
            <a:r>
              <a:rPr sz="1600" b="1">
                <a:solidFill>
                  <a:schemeClr val="tx1"/>
                </a:solidFill>
                <a:latin typeface="Times New Roman" panose="02020603050405020304" charset="0"/>
                <a:ea typeface="+ mj-ea"/>
                <a:cs typeface="Times New Roman" panose="02020603050405020304" charset="0"/>
              </a:rPr>
              <a:t>(24.11.2026)</a:t>
            </a:r>
          </a:p>
        </p:txBody>
      </p:sp>
      <p:graphicFrame>
        <p:nvGraphicFramePr>
          <p:cNvPr id="6" name="Таблица 5"/>
          <p:cNvGraphicFramePr/>
          <p:nvPr>
            <p:custDataLst>
              <p:tags r:id="rId1"/>
            </p:custDataLst>
          </p:nvPr>
        </p:nvGraphicFramePr>
        <p:xfrm>
          <a:off x="931545" y="2369185"/>
          <a:ext cx="9965055" cy="2708275"/>
        </p:xfrm>
        <a:graphic>
          <a:graphicData uri="http://schemas.openxmlformats.org/drawingml/2006/table">
            <a:tbl>
              <a:tblPr/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0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6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15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38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15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846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01536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Оқушының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аты-жөні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Сыныбы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Пәні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Қатысқан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іс-шарасы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Деңгейі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Өткен күні, тіркеу номері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Алған орны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мұғалімі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54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Байдулла Рамазан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 «А»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Математика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 орын Диплом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Ибадулла Сандуғаш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536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Кадыр Альмира Берикқызы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3 «Д»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Математика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олимп.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 орын Диплом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Абдухаликова Камшат Кайратовна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605790" y="454025"/>
            <a:ext cx="9696450" cy="6445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266700">
              <a:lnSpc>
                <a:spcPct val="107000"/>
              </a:lnSpc>
            </a:pPr>
            <a:r>
              <a:rPr sz="1600" b="1" i="1">
                <a:solidFill>
                  <a:schemeClr val="tx1"/>
                </a:solidFill>
                <a:latin typeface="Times New Roman" panose="02020603050405020304" charset="0"/>
                <a:ea typeface="+ mj-ea"/>
                <a:cs typeface="Times New Roman" panose="02020603050405020304" charset="0"/>
              </a:rPr>
              <a:t>"Шардара" мектеп-лицейінің 2025-2026 оқу жылында оқушылардың интеллектуалды конкурстар мен шығармашылық жетістіктері туралы мәлімет</a:t>
            </a:r>
          </a:p>
        </p:txBody>
      </p:sp>
      <p:graphicFrame>
        <p:nvGraphicFramePr>
          <p:cNvPr id="5" name="Таблица 4"/>
          <p:cNvGraphicFramePr/>
          <p:nvPr>
            <p:custDataLst>
              <p:tags r:id="rId1"/>
            </p:custDataLst>
          </p:nvPr>
        </p:nvGraphicFramePr>
        <p:xfrm>
          <a:off x="605790" y="1238250"/>
          <a:ext cx="11058525" cy="4602926"/>
        </p:xfrm>
        <a:graphic>
          <a:graphicData uri="http://schemas.openxmlformats.org/drawingml/2006/table">
            <a:tbl>
              <a:tblPr/>
              <a:tblGrid>
                <a:gridCol w="416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8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9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8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17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91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072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656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Оқушының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аты-жөні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Сыныбы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      Пәні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Қатысқан 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іс-шарасы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Деңгейі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Алған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орны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 мұғалімі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Дилдабек Рамазан Айдарбекұлы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Қазақ тілі мен әдебиеті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«Мұқағали Мақатаев» «Дариға домбырамды берші маған»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II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орын</a:t>
                      </a:r>
                      <a:endParaRPr sz="12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Демеуова  Ғалия Нургалиевна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Қалдарбек Дархан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Қазақ тілі мен әдебиеті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«Мұқағали Мақатаев»  оқулары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II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орын</a:t>
                      </a:r>
                      <a:endParaRPr sz="12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Жексенбаева Салтанат Жаксыбаевна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98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Дилдабек Асылбек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11 «Г»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Қазақ тілі мен әдебиеті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Х Ақберен респуб.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«Ақындар айтысы» бағыты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Облыстық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 орын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17.10.25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ІІІ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Сахова  Гулсим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Бахит Нурислам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Қазақ тілі мен әдебиеті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«Мұқағали Мақатаев»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Мұқым елдің мұзбалағы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III- орын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Күреңбаева  Жанар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Жорабеков  Шыңдаулет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Қазақ тілі мен әдебиеті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«Мұқағали Мақатаев»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Мұқым елдің мұзбалағы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III- орын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  <a:r>
                        <a:rPr lang="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Демеуова  Ғалия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Жорабеков  Шыңдаулет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Қазақ тілі мен әдебиеті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«Тәуелсіз елдің тірегі»атты аудандық көркемөнерпаздар байқауы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III- орын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Демеуова  Ғалия</a:t>
                      </a:r>
                      <a:endParaRPr lang="en-US" sz="12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2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Команда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10-11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Қазақ тілі мен әдебиеті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“Шабыт”  жобасы “Бала  шешеннен  дана шешенге”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Аудандық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Бас жүлде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Жексенбаева Салтанат Жаксыбаевна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Дилдабек Асылбек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үйірме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Calibri" panose="020F0502020204030204"/>
                          <a:cs typeface="Times New Roman" panose="02020603050405020304" charset="0"/>
                        </a:rPr>
                        <a:t>“Сөз бен саз” байқауы “Жас ақын”  бағыты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облыстық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II </a:t>
                      </a: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орын</a:t>
                      </a:r>
                      <a:endParaRPr sz="12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Эргашов  Қайрат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970280" y="641985"/>
            <a:ext cx="8690610" cy="918845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266700">
              <a:lnSpc>
                <a:spcPct val="107000"/>
              </a:lnSpc>
            </a:pPr>
            <a:r>
              <a:rPr i="1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/>
                <a:cs typeface="Times New Roman" panose="02020603050405020304" charset="0"/>
              </a:rPr>
              <a:t>2025-2026 оқу жылында «Зерде» кіші ғылыми жобасы  </a:t>
            </a:r>
            <a:r>
              <a:rPr b="1" i="1">
                <a:solidFill>
                  <a:schemeClr val="tx1"/>
                </a:solidFill>
                <a:latin typeface="Times New Roman" panose="02020603050405020304" charset="0"/>
                <a:ea typeface="+ mj-ea"/>
                <a:cs typeface="Times New Roman" panose="02020603050405020304" charset="0"/>
              </a:rPr>
              <a:t>бойынша оқушылардың жетістіктері туралы мәлімет  (18.11.2025)</a:t>
            </a:r>
          </a:p>
        </p:txBody>
      </p:sp>
      <p:graphicFrame>
        <p:nvGraphicFramePr>
          <p:cNvPr id="7" name="Таблица 6"/>
          <p:cNvGraphicFramePr/>
          <p:nvPr>
            <p:custDataLst>
              <p:tags r:id="rId1"/>
            </p:custDataLst>
          </p:nvPr>
        </p:nvGraphicFramePr>
        <p:xfrm>
          <a:off x="525145" y="1685290"/>
          <a:ext cx="10356215" cy="4354195"/>
        </p:xfrm>
        <a:graphic>
          <a:graphicData uri="http://schemas.openxmlformats.org/drawingml/2006/table">
            <a:tbl>
              <a:tblPr/>
              <a:tblGrid>
                <a:gridCol w="445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3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4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80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5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6835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Оқушының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аты-жөні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Сыныбы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Пән/бағыт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Қатысқан 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іс-шарасы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Деңгейі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Өткен күні, тіркеу номері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Алған орны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жетекшісі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35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Бейсен Мұқағали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Ағылшын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«Зерде» кіші ғылыми жобасы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18.11.2025ж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№4065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Алғыс хат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Мұхтарқызы Жанар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44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2</a:t>
                      </a: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Балқыбек Кәусар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Ағылшын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«Зерде» кіші ғылыми жобасы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18.11.2025ж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№4046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III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Исаева Ұлбосын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44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  <a:r>
                        <a:rPr lang=""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Алимардан Тоғжан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Медицина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«Зерде» кіші ғылыми жобасы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18.11.2025ж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№4029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II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Үсенова Тамара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81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  <a:r>
                        <a:rPr lang=""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Исабек Диана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Өлкетану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«Зерде» кіші ғылыми жобасы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18.11.2025ж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№4030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II орын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Мұратиярова Перизат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35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Алпыс Мөлдір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Физика, космос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«Зерде» кіші ғылыми жобасы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Ауданық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18.11.2025ж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№4011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 орын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Сартбаева Жанар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44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"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Жорабеков Шындәулет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Этномәдениеттану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«Зерде» кіші ғылыми жобасы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Ауданық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18.11.2025ж</a:t>
                      </a:r>
                    </a:p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№4012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І орын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Зиманова Ерке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33*353"/>
  <p:tag name="TABLE_ENDDRAG_RECT" val="41*94*833*3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85*286"/>
  <p:tag name="TABLE_ENDDRAG_RECT" val="61*145*785*28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50*394"/>
  <p:tag name="TABLE_ENDDRAG_RECT" val="51*93*750*39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30*309"/>
  <p:tag name="TABLE_ENDDRAG_RECT" val="56*123*830*30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66*167"/>
  <p:tag name="TABLE_ENDDRAG_RECT" val="92*205*766*16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84*213"/>
  <p:tag name="TABLE_ENDDRAG_RECT" val="73*186*784*21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70*368"/>
  <p:tag name="TABLE_ENDDRAG_RECT" val="47*106*870*36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15*342"/>
  <p:tag name="TABLE_ENDDRAG_RECT" val="41*132*815*34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</TotalTime>
  <Words>1384</Words>
  <Application>Microsoft Office PowerPoint</Application>
  <PresentationFormat>Широкоэкранный</PresentationFormat>
  <Paragraphs>631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+ mj-ea</vt:lpstr>
      <vt:lpstr>Arial</vt:lpstr>
      <vt:lpstr>Book Antiqua</vt:lpstr>
      <vt:lpstr>Calibri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"Шардара" мектеп-лицейінің 2025 - 2026 оқу жылында облыстық пән олимпадасы бойынша оқушылардың жетістіктері туралы мәлімет  (06.01.-06.02.26 ж.) АББ №320 28.12.2026ж.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Admin_88</cp:lastModifiedBy>
  <cp:revision>7</cp:revision>
  <dcterms:created xsi:type="dcterms:W3CDTF">2026-02-27T05:13:00Z</dcterms:created>
  <dcterms:modified xsi:type="dcterms:W3CDTF">2026-08-04T11:51:09Z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69C58735A9FF49F6BC45F575197CCA83_13</vt:lpwstr>
  </property>
  <property fmtid="{D5CDD505-2E9C-101B-9397-08002B2CF9AE}" pid="3" name="KSOProductBuildVer">
    <vt:lpwstr>1049-12.2.0.23196</vt:lpwstr>
  </property>
</Properties>
</file>