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88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41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0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89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30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6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80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2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8DF78-8F5C-47E2-83A5-D222777D687E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913EB-5B07-4614-BEE2-4C2A8B6F42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1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176" y="365125"/>
            <a:ext cx="10515600" cy="4533446"/>
          </a:xfrm>
        </p:spPr>
        <p:txBody>
          <a:bodyPr>
            <a:normAutofit/>
          </a:bodyPr>
          <a:lstStyle/>
          <a:p>
            <a:pPr algn="ctr"/>
            <a:r>
              <a:rPr lang="kk-KZ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 Шардара" мектеп-лицейінің </a:t>
            </a:r>
            <a:r>
              <a:rPr lang="kk-KZ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kk-KZ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</a:t>
            </a:r>
            <a:r>
              <a:rPr lang="kk-KZ" b="1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жылындағы оқушылардың жетістіктері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172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747345"/>
          </a:xfrm>
        </p:spPr>
        <p:txBody>
          <a:bodyPr>
            <a:normAutofit/>
          </a:bodyPr>
          <a:lstStyle/>
          <a:p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 Шардара" мектеп-лицейінің 2023-2024 оқу жылында 9-11 сынып оқушыларының аудандық пән олимпадасының жетістіктері туралы мәлімет (19.12.-20.12.23 ж.)</a:t>
            </a:r>
            <a:endParaRPr lang="en-US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764929"/>
            <a:ext cx="10451123" cy="6093071"/>
          </a:xfrm>
        </p:spPr>
        <p:txBody>
          <a:bodyPr>
            <a:normAutofit fontScale="92500" lnSpcReduction="10000"/>
          </a:bodyPr>
          <a:lstStyle/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b="1" dirty="0"/>
          </a:p>
          <a:p>
            <a:endParaRPr lang="kk-KZ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/>
              <a:t> </a:t>
            </a:r>
            <a:endParaRPr lang="en-US" dirty="0"/>
          </a:p>
          <a:p>
            <a:pPr algn="r"/>
            <a:r>
              <a:rPr lang="kk-KZ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Дайындаған: Э.Кулиева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86138"/>
              </p:ext>
            </p:extLst>
          </p:nvPr>
        </p:nvGraphicFramePr>
        <p:xfrm>
          <a:off x="1257299" y="685797"/>
          <a:ext cx="10603523" cy="5169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069">
                  <a:extLst>
                    <a:ext uri="{9D8B030D-6E8A-4147-A177-3AD203B41FA5}">
                      <a16:colId xmlns:a16="http://schemas.microsoft.com/office/drawing/2014/main" val="908202967"/>
                    </a:ext>
                  </a:extLst>
                </a:gridCol>
                <a:gridCol w="2141711">
                  <a:extLst>
                    <a:ext uri="{9D8B030D-6E8A-4147-A177-3AD203B41FA5}">
                      <a16:colId xmlns:a16="http://schemas.microsoft.com/office/drawing/2014/main" val="340391362"/>
                    </a:ext>
                  </a:extLst>
                </a:gridCol>
                <a:gridCol w="917261">
                  <a:extLst>
                    <a:ext uri="{9D8B030D-6E8A-4147-A177-3AD203B41FA5}">
                      <a16:colId xmlns:a16="http://schemas.microsoft.com/office/drawing/2014/main" val="2878507252"/>
                    </a:ext>
                  </a:extLst>
                </a:gridCol>
                <a:gridCol w="1219416">
                  <a:extLst>
                    <a:ext uri="{9D8B030D-6E8A-4147-A177-3AD203B41FA5}">
                      <a16:colId xmlns:a16="http://schemas.microsoft.com/office/drawing/2014/main" val="3896852089"/>
                    </a:ext>
                  </a:extLst>
                </a:gridCol>
                <a:gridCol w="1428047">
                  <a:extLst>
                    <a:ext uri="{9D8B030D-6E8A-4147-A177-3AD203B41FA5}">
                      <a16:colId xmlns:a16="http://schemas.microsoft.com/office/drawing/2014/main" val="540436240"/>
                    </a:ext>
                  </a:extLst>
                </a:gridCol>
                <a:gridCol w="957548">
                  <a:extLst>
                    <a:ext uri="{9D8B030D-6E8A-4147-A177-3AD203B41FA5}">
                      <a16:colId xmlns:a16="http://schemas.microsoft.com/office/drawing/2014/main" val="218159509"/>
                    </a:ext>
                  </a:extLst>
                </a:gridCol>
                <a:gridCol w="1082008">
                  <a:extLst>
                    <a:ext uri="{9D8B030D-6E8A-4147-A177-3AD203B41FA5}">
                      <a16:colId xmlns:a16="http://schemas.microsoft.com/office/drawing/2014/main" val="1469827156"/>
                    </a:ext>
                  </a:extLst>
                </a:gridCol>
                <a:gridCol w="1019416">
                  <a:extLst>
                    <a:ext uri="{9D8B030D-6E8A-4147-A177-3AD203B41FA5}">
                      <a16:colId xmlns:a16="http://schemas.microsoft.com/office/drawing/2014/main" val="1990734941"/>
                    </a:ext>
                  </a:extLst>
                </a:gridCol>
                <a:gridCol w="1428047">
                  <a:extLst>
                    <a:ext uri="{9D8B030D-6E8A-4147-A177-3AD203B41FA5}">
                      <a16:colId xmlns:a16="http://schemas.microsoft.com/office/drawing/2014/main" val="713700975"/>
                    </a:ext>
                  </a:extLst>
                </a:gridCol>
              </a:tblGrid>
              <a:tr h="34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№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аты-жөні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             Пәні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Қатысқан 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іс-шарасы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Деңгейі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Өткен  күні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Алған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орны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мұғалімі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3153633827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Нұралы Нұрайым  Нургисақызы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 «А»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Қазақ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№1629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Демеуова Галия Нургалиевна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22448242"/>
                  </a:ext>
                </a:extLst>
              </a:tr>
              <a:tr h="34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Сапарғалиқызы Жанерке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11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Ағылшын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№1630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Алимбаева Мадина Талгатовна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1466443441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Сейтхан Сабина Бауыржанқызы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9 «Г»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Орыс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№1631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Дарменова Бибигул Рахманкуловна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3444080309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800">
                          <a:effectLst/>
                        </a:rPr>
                        <a:t>Абдаз Сандуғаш</a:t>
                      </a:r>
                      <a:r>
                        <a:rPr lang="kk-KZ" sz="800">
                          <a:effectLst/>
                        </a:rPr>
                        <a:t> Шералиқызы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10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Орыс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№1632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Дарменова Бибигул Рахманкуловна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792192447"/>
                  </a:ext>
                </a:extLst>
              </a:tr>
              <a:tr h="457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Шаншар Айдын Женисұлы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9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Қазақстан тарихы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№1633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Абдраимова Ултай</a:t>
                      </a:r>
                      <a:r>
                        <a:rPr lang="kk-KZ" sz="1000">
                          <a:effectLst/>
                        </a:rPr>
                        <a:t> </a:t>
                      </a:r>
                      <a:r>
                        <a:rPr lang="kk-KZ" sz="800">
                          <a:effectLst/>
                        </a:rPr>
                        <a:t>Асилхановна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945402021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Абдрашит Дилда  Абдулхакимқызы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10 «А»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Құқық негіздері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 №1634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Есентуреева Болсынай Джумаковна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1920572287"/>
                  </a:ext>
                </a:extLst>
              </a:tr>
              <a:tr h="34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Сейілхан Жәмиля Серикқызы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11 «Б»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Құқық негіздері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20.12.23 ж. №1635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Мырзамуратов Асан Бакирович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1689085496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Айнабек Рахат Ғалымжанұлы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9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География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19.12.23 ж. № 1644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Телеубергенова Кунсая Кудабаевна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2318737363"/>
                  </a:ext>
                </a:extLst>
              </a:tr>
              <a:tr h="323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Жайсанбай Балауса  Қошқарқызы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9 «Ә»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Биология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Аудандық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19.12.23 ж. №1636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Азимбаева Разия Исабековна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1992091450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 Қалдыбай Сабина Ерсұлтанқызы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10 «Б»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Биология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19.12.23 ж.  №  1645   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Даниярова Дарига Карсыбаевна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3584435355"/>
                  </a:ext>
                </a:extLst>
              </a:tr>
              <a:tr h="343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Асылбек Гүлсезім Қайратқызы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9 «В»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Физика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19.12.23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№1646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Джелтаев Асхат Асетович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539406752"/>
                  </a:ext>
                </a:extLst>
              </a:tr>
              <a:tr h="4308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Қуанышбек Ақнұр Нуралықызы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11 «В»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Физика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Пән олимпиадасы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19.12.23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№1647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Сартбаева Жанар Жумагелдиевна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95" marR="47695" marT="0" marB="0"/>
                </a:tc>
                <a:extLst>
                  <a:ext uri="{0D108BD9-81ED-4DB2-BD59-A6C34878D82A}">
                    <a16:rowId xmlns:a16="http://schemas.microsoft.com/office/drawing/2014/main" val="4160538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98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278" y="474785"/>
            <a:ext cx="10430522" cy="13188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Шардара" мектеп-лицейінің 2023-2024 оқу жылында облыстық пән олимпадасы бойынша оқушылардың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 туралы мәлімет (03.01.-06.01.24 ж.) АББ №320 28.12.2024ж.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74785"/>
            <a:ext cx="10515600" cy="5702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/>
              <a:t> </a:t>
            </a:r>
            <a:endParaRPr lang="en-US" dirty="0"/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227114"/>
              </p:ext>
            </p:extLst>
          </p:nvPr>
        </p:nvGraphicFramePr>
        <p:xfrm>
          <a:off x="1491448" y="1315974"/>
          <a:ext cx="9286089" cy="17701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9120">
                  <a:extLst>
                    <a:ext uri="{9D8B030D-6E8A-4147-A177-3AD203B41FA5}">
                      <a16:colId xmlns:a16="http://schemas.microsoft.com/office/drawing/2014/main" val="1407372728"/>
                    </a:ext>
                  </a:extLst>
                </a:gridCol>
                <a:gridCol w="1875615">
                  <a:extLst>
                    <a:ext uri="{9D8B030D-6E8A-4147-A177-3AD203B41FA5}">
                      <a16:colId xmlns:a16="http://schemas.microsoft.com/office/drawing/2014/main" val="2183243015"/>
                    </a:ext>
                  </a:extLst>
                </a:gridCol>
                <a:gridCol w="803295">
                  <a:extLst>
                    <a:ext uri="{9D8B030D-6E8A-4147-A177-3AD203B41FA5}">
                      <a16:colId xmlns:a16="http://schemas.microsoft.com/office/drawing/2014/main" val="3482841902"/>
                    </a:ext>
                  </a:extLst>
                </a:gridCol>
                <a:gridCol w="1067909">
                  <a:extLst>
                    <a:ext uri="{9D8B030D-6E8A-4147-A177-3AD203B41FA5}">
                      <a16:colId xmlns:a16="http://schemas.microsoft.com/office/drawing/2014/main" val="3223409741"/>
                    </a:ext>
                  </a:extLst>
                </a:gridCol>
                <a:gridCol w="1250620">
                  <a:extLst>
                    <a:ext uri="{9D8B030D-6E8A-4147-A177-3AD203B41FA5}">
                      <a16:colId xmlns:a16="http://schemas.microsoft.com/office/drawing/2014/main" val="2027149820"/>
                    </a:ext>
                  </a:extLst>
                </a:gridCol>
                <a:gridCol w="838577">
                  <a:extLst>
                    <a:ext uri="{9D8B030D-6E8A-4147-A177-3AD203B41FA5}">
                      <a16:colId xmlns:a16="http://schemas.microsoft.com/office/drawing/2014/main" val="3351754521"/>
                    </a:ext>
                  </a:extLst>
                </a:gridCol>
                <a:gridCol w="947573">
                  <a:extLst>
                    <a:ext uri="{9D8B030D-6E8A-4147-A177-3AD203B41FA5}">
                      <a16:colId xmlns:a16="http://schemas.microsoft.com/office/drawing/2014/main" val="1275104606"/>
                    </a:ext>
                  </a:extLst>
                </a:gridCol>
                <a:gridCol w="892760">
                  <a:extLst>
                    <a:ext uri="{9D8B030D-6E8A-4147-A177-3AD203B41FA5}">
                      <a16:colId xmlns:a16="http://schemas.microsoft.com/office/drawing/2014/main" val="1014345287"/>
                    </a:ext>
                  </a:extLst>
                </a:gridCol>
                <a:gridCol w="1250620">
                  <a:extLst>
                    <a:ext uri="{9D8B030D-6E8A-4147-A177-3AD203B41FA5}">
                      <a16:colId xmlns:a16="http://schemas.microsoft.com/office/drawing/2014/main" val="2929892414"/>
                    </a:ext>
                  </a:extLst>
                </a:gridCol>
              </a:tblGrid>
              <a:tr h="361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Оқушының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             Пәні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Қатысқан 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іс-шарасы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Деңгейі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Өткен  күні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Алған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1844834"/>
                  </a:ext>
                </a:extLst>
              </a:tr>
              <a:tr h="501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Сапарғалиқызы Жанерке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11 «В»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Ағылшын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06.01.24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№9814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 dirty="0">
                          <a:effectLst/>
                        </a:rPr>
                        <a:t>Алимбаева Мадина Талгатовна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703338"/>
                  </a:ext>
                </a:extLst>
              </a:tr>
              <a:tr h="347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Жайсанбай Балауса  Қошқарқызы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9 «Ә»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Биология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06.01.24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№9824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Азимбаева Разия Исабековна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0091246"/>
                  </a:ext>
                </a:extLst>
              </a:tr>
              <a:tr h="331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Асылбек Гүлсезім Қайратқызы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9 «В»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Физика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06.01.24 ж. №10169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 dirty="0">
                          <a:effectLst/>
                        </a:rPr>
                        <a:t>Джелтаев Асхат Асетович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079029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14463" y="31130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endParaRPr kumimoji="0" lang="kk-KZ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28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410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"Шардара" мектеп-лицейінің 2023-2024 оқу жылында оқушылардың интеллектуалды конкурстар мен шығармашылық жетістіктері туралы мәлімет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9231"/>
            <a:ext cx="10515600" cy="52801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879057"/>
              </p:ext>
            </p:extLst>
          </p:nvPr>
        </p:nvGraphicFramePr>
        <p:xfrm>
          <a:off x="360485" y="949570"/>
          <a:ext cx="10993315" cy="4173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971">
                  <a:extLst>
                    <a:ext uri="{9D8B030D-6E8A-4147-A177-3AD203B41FA5}">
                      <a16:colId xmlns:a16="http://schemas.microsoft.com/office/drawing/2014/main" val="2622068739"/>
                    </a:ext>
                  </a:extLst>
                </a:gridCol>
                <a:gridCol w="1796805">
                  <a:extLst>
                    <a:ext uri="{9D8B030D-6E8A-4147-A177-3AD203B41FA5}">
                      <a16:colId xmlns:a16="http://schemas.microsoft.com/office/drawing/2014/main" val="2141207037"/>
                    </a:ext>
                  </a:extLst>
                </a:gridCol>
                <a:gridCol w="1056461">
                  <a:extLst>
                    <a:ext uri="{9D8B030D-6E8A-4147-A177-3AD203B41FA5}">
                      <a16:colId xmlns:a16="http://schemas.microsoft.com/office/drawing/2014/main" val="3515384635"/>
                    </a:ext>
                  </a:extLst>
                </a:gridCol>
                <a:gridCol w="1057207">
                  <a:extLst>
                    <a:ext uri="{9D8B030D-6E8A-4147-A177-3AD203B41FA5}">
                      <a16:colId xmlns:a16="http://schemas.microsoft.com/office/drawing/2014/main" val="2146889879"/>
                    </a:ext>
                  </a:extLst>
                </a:gridCol>
                <a:gridCol w="2324663">
                  <a:extLst>
                    <a:ext uri="{9D8B030D-6E8A-4147-A177-3AD203B41FA5}">
                      <a16:colId xmlns:a16="http://schemas.microsoft.com/office/drawing/2014/main" val="1516337494"/>
                    </a:ext>
                  </a:extLst>
                </a:gridCol>
                <a:gridCol w="1374072">
                  <a:extLst>
                    <a:ext uri="{9D8B030D-6E8A-4147-A177-3AD203B41FA5}">
                      <a16:colId xmlns:a16="http://schemas.microsoft.com/office/drawing/2014/main" val="2230731758"/>
                    </a:ext>
                  </a:extLst>
                </a:gridCol>
                <a:gridCol w="1162331">
                  <a:extLst>
                    <a:ext uri="{9D8B030D-6E8A-4147-A177-3AD203B41FA5}">
                      <a16:colId xmlns:a16="http://schemas.microsoft.com/office/drawing/2014/main" val="2966393853"/>
                    </a:ext>
                  </a:extLst>
                </a:gridCol>
                <a:gridCol w="1796805">
                  <a:extLst>
                    <a:ext uri="{9D8B030D-6E8A-4147-A177-3AD203B41FA5}">
                      <a16:colId xmlns:a16="http://schemas.microsoft.com/office/drawing/2014/main" val="3891293489"/>
                    </a:ext>
                  </a:extLst>
                </a:gridCol>
              </a:tblGrid>
              <a:tr h="31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Оқушының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аты-жөні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Сыныбы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       Пәні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Қатысқан 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іс-шарасы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Деңгейі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Алған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орны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Пән мұғалімі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3301518760"/>
                  </a:ext>
                </a:extLst>
              </a:tr>
              <a:tr h="777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Изатулла Балнур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10 «А»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Тарих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«Менің шағын Отанымның болашағы» номинациясы  б-ша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Облыстық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 орын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10.10.23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№1340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ІІ орын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№8957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Келдибаева Г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2938994100"/>
                  </a:ext>
                </a:extLst>
              </a:tr>
              <a:tr h="463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Айту Жұмагул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 dirty="0">
                          <a:effectLst/>
                        </a:rPr>
                        <a:t>Қазақ тілі мен әдебиеті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 Махамбет оқулары «Ұлы арман»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Бас жүлде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Ибадуллаева Э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3176627587"/>
                  </a:ext>
                </a:extLst>
              </a:tr>
              <a:tr h="1081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Ділдабек Асылбек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9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Қазақ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Х Ақберен респуб.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«Ақындар айтысы» бағыты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Облыстық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 орын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18.10.23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№1411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Мақтау қағазы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24.10.23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№9047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Исимова 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3193577536"/>
                  </a:ext>
                </a:extLst>
              </a:tr>
              <a:tr h="31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Амирхан Аружан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8 «Д»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«Республикам мақтанышым»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2975337504"/>
                  </a:ext>
                </a:extLst>
              </a:tr>
              <a:tr h="622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Нурмухаммад Аяжан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10 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Қазақ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«Жарқын болашақ» көркем сөз номинациясы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 орын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18.10.23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№1411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3955056899"/>
                  </a:ext>
                </a:extLst>
              </a:tr>
              <a:tr h="311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Сапаргалиқызы Жанерке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11«В»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>
                          <a:effectLst/>
                        </a:rPr>
                        <a:t>Ағылшын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«Лингвистика» олимп.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8-11 сынып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000" dirty="0">
                          <a:effectLst/>
                        </a:rPr>
                        <a:t>Еспенбетова З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648" marR="48648" marT="0" marB="0"/>
                </a:tc>
                <a:extLst>
                  <a:ext uri="{0D108BD9-81ED-4DB2-BD59-A6C34878D82A}">
                    <a16:rowId xmlns:a16="http://schemas.microsoft.com/office/drawing/2014/main" val="1354983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21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61545"/>
            <a:ext cx="10515600" cy="923191"/>
          </a:xfrm>
        </p:spPr>
        <p:txBody>
          <a:bodyPr>
            <a:normAutofit/>
          </a:bodyPr>
          <a:lstStyle/>
          <a:p>
            <a:pPr algn="ctr"/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"Шардара" мектеп-лицейінің 2023-2024 оқу жылында аудандық пән олимпадасы бойынша оқушылардың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 туралы мәлімет (01.02.-02.02.24 ж.) АББ №25 29.01.2024ж.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0631"/>
            <a:ext cx="10515600" cy="61194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379476"/>
              </p:ext>
            </p:extLst>
          </p:nvPr>
        </p:nvGraphicFramePr>
        <p:xfrm>
          <a:off x="1414462" y="791311"/>
          <a:ext cx="9363075" cy="4519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950">
                  <a:extLst>
                    <a:ext uri="{9D8B030D-6E8A-4147-A177-3AD203B41FA5}">
                      <a16:colId xmlns:a16="http://schemas.microsoft.com/office/drawing/2014/main" val="4073039369"/>
                    </a:ext>
                  </a:extLst>
                </a:gridCol>
                <a:gridCol w="1890395">
                  <a:extLst>
                    <a:ext uri="{9D8B030D-6E8A-4147-A177-3AD203B41FA5}">
                      <a16:colId xmlns:a16="http://schemas.microsoft.com/office/drawing/2014/main" val="2309434880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1792027941"/>
                    </a:ext>
                  </a:extLst>
                </a:gridCol>
                <a:gridCol w="1170305">
                  <a:extLst>
                    <a:ext uri="{9D8B030D-6E8A-4147-A177-3AD203B41FA5}">
                      <a16:colId xmlns:a16="http://schemas.microsoft.com/office/drawing/2014/main" val="20976311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3872712699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360156693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8526449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188817582"/>
                    </a:ext>
                  </a:extLst>
                </a:gridCol>
                <a:gridCol w="1260475">
                  <a:extLst>
                    <a:ext uri="{9D8B030D-6E8A-4147-A177-3AD203B41FA5}">
                      <a16:colId xmlns:a16="http://schemas.microsoft.com/office/drawing/2014/main" val="4058877704"/>
                    </a:ext>
                  </a:extLst>
                </a:gridCol>
              </a:tblGrid>
              <a:tr h="442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Оқушының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             Пәні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Қатысқан 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іс-шарасы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Деңгейі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Өткен  күні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Алған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032286"/>
                  </a:ext>
                </a:extLst>
              </a:tr>
              <a:tr h="40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Балқыбек Кәусар Мухаммеджанқызы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r>
                        <a:rPr lang="kk-KZ" sz="1100">
                          <a:effectLst/>
                        </a:rPr>
                        <a:t> «В»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Қазақ тілі мен әдебиеті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01.02.24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Рыштай Бахыт Кылышбековна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2069347"/>
                  </a:ext>
                </a:extLst>
              </a:tr>
              <a:tr h="61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200">
                          <a:effectLst/>
                        </a:rPr>
                        <a:t>Мырзабек  Мерей Улыкмуратқызы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5 «Ә»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Жаратылыстану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01.02.24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Садибекова Бахтыкул Оразгелдыевна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356782"/>
                  </a:ext>
                </a:extLst>
              </a:tr>
              <a:tr h="61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1100">
                          <a:effectLst/>
                        </a:rPr>
                        <a:t>Мәлік Мансұр</a:t>
                      </a:r>
                      <a:r>
                        <a:rPr lang="kk-KZ" sz="1100">
                          <a:effectLst/>
                        </a:rPr>
                        <a:t> Болатбекұлы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5 «Ә»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Математика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01.02.24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Утемуратова Зулфия Курбанбойқызы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3312049"/>
                  </a:ext>
                </a:extLst>
              </a:tr>
              <a:tr h="61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Абил-Амит Мөлдір Қазыбекқызы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6 «А»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Қазақ тілі мен әдебиеті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02.02.24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Сабырханова Акбаян Тогмановна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3049981"/>
                  </a:ext>
                </a:extLst>
              </a:tr>
              <a:tr h="40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en-US" sz="1100">
                          <a:effectLst/>
                        </a:rPr>
                        <a:t>Бекарыстанәлі Әлима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6 «Г»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Ағылшын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02.02.24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№2011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Бейсенова Лаура Еркинбаевна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0494311"/>
                  </a:ext>
                </a:extLst>
              </a:tr>
              <a:tr h="40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Садықбек Інкар Жандарбекқызы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6 «Ә»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Орыс тілі мен әдебиеті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02.02.24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Рахмет Гулмира Маратқызы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6402234"/>
                  </a:ext>
                </a:extLst>
              </a:tr>
              <a:tr h="61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Бахит Серғазы Серікұлы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6 «Ә»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Тарих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02.02.24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Каттебекова Гульмира  Сырбековна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3096380"/>
                  </a:ext>
                </a:extLst>
              </a:tr>
              <a:tr h="40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Жамантай Бекзат Маратұлы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6 «Ә»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Математика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Аудандық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02.02.24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№2012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ІІ орын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 dirty="0">
                          <a:effectLst/>
                        </a:rPr>
                        <a:t>Жасузак Нурдаулет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425923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14463" y="18637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endParaRPr kumimoji="0" lang="kk-KZ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29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124" y="-422030"/>
            <a:ext cx="10515600" cy="1538653"/>
          </a:xfrm>
        </p:spPr>
        <p:txBody>
          <a:bodyPr>
            <a:normAutofit/>
          </a:bodyPr>
          <a:lstStyle/>
          <a:p>
            <a:pPr algn="ctr"/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"Шардара" мектеп-лицейінің 2023-2024 оқу жылында аудандық пән олимпадасы бойынша оқушылардың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 туралы мәлімет (07.02.-08.02.24 ж.) АББ №30 05.02.2024 ж.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7538"/>
            <a:ext cx="10515600" cy="6506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834557"/>
              </p:ext>
            </p:extLst>
          </p:nvPr>
        </p:nvGraphicFramePr>
        <p:xfrm>
          <a:off x="448410" y="527537"/>
          <a:ext cx="11473959" cy="5257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3370">
                  <a:extLst>
                    <a:ext uri="{9D8B030D-6E8A-4147-A177-3AD203B41FA5}">
                      <a16:colId xmlns:a16="http://schemas.microsoft.com/office/drawing/2014/main" val="339460567"/>
                    </a:ext>
                  </a:extLst>
                </a:gridCol>
                <a:gridCol w="2315637">
                  <a:extLst>
                    <a:ext uri="{9D8B030D-6E8A-4147-A177-3AD203B41FA5}">
                      <a16:colId xmlns:a16="http://schemas.microsoft.com/office/drawing/2014/main" val="2763137211"/>
                    </a:ext>
                  </a:extLst>
                </a:gridCol>
                <a:gridCol w="991749">
                  <a:extLst>
                    <a:ext uri="{9D8B030D-6E8A-4147-A177-3AD203B41FA5}">
                      <a16:colId xmlns:a16="http://schemas.microsoft.com/office/drawing/2014/main" val="1973776218"/>
                    </a:ext>
                  </a:extLst>
                </a:gridCol>
                <a:gridCol w="1433565">
                  <a:extLst>
                    <a:ext uri="{9D8B030D-6E8A-4147-A177-3AD203B41FA5}">
                      <a16:colId xmlns:a16="http://schemas.microsoft.com/office/drawing/2014/main" val="3803211582"/>
                    </a:ext>
                  </a:extLst>
                </a:gridCol>
                <a:gridCol w="1544018">
                  <a:extLst>
                    <a:ext uri="{9D8B030D-6E8A-4147-A177-3AD203B41FA5}">
                      <a16:colId xmlns:a16="http://schemas.microsoft.com/office/drawing/2014/main" val="2570595155"/>
                    </a:ext>
                  </a:extLst>
                </a:gridCol>
                <a:gridCol w="991749">
                  <a:extLst>
                    <a:ext uri="{9D8B030D-6E8A-4147-A177-3AD203B41FA5}">
                      <a16:colId xmlns:a16="http://schemas.microsoft.com/office/drawing/2014/main" val="206385515"/>
                    </a:ext>
                  </a:extLst>
                </a:gridCol>
                <a:gridCol w="1213435">
                  <a:extLst>
                    <a:ext uri="{9D8B030D-6E8A-4147-A177-3AD203B41FA5}">
                      <a16:colId xmlns:a16="http://schemas.microsoft.com/office/drawing/2014/main" val="3429871281"/>
                    </a:ext>
                  </a:extLst>
                </a:gridCol>
                <a:gridCol w="886742">
                  <a:extLst>
                    <a:ext uri="{9D8B030D-6E8A-4147-A177-3AD203B41FA5}">
                      <a16:colId xmlns:a16="http://schemas.microsoft.com/office/drawing/2014/main" val="2722097089"/>
                    </a:ext>
                  </a:extLst>
                </a:gridCol>
                <a:gridCol w="1653694">
                  <a:extLst>
                    <a:ext uri="{9D8B030D-6E8A-4147-A177-3AD203B41FA5}">
                      <a16:colId xmlns:a16="http://schemas.microsoft.com/office/drawing/2014/main" val="806397117"/>
                    </a:ext>
                  </a:extLst>
                </a:gridCol>
              </a:tblGrid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аты-жөні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             Пәні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Қатысқан 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іс-шарасы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Деңгейі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Өткен  күні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Алған 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орны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мұғалімі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169860902"/>
                  </a:ext>
                </a:extLst>
              </a:tr>
              <a:tr h="511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Сәрсенбек Сымбат Ерланқызы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 «Б»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Қазақ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07.02.24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Ибадуллаева Эльмира Жусиповна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4024226654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Ибадулла Бану Бақытқызы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7 «Ә»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Ағылшын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07.02.24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Даулетова Назипа Танирбергеновна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4191483858"/>
                  </a:ext>
                </a:extLst>
              </a:tr>
              <a:tr h="511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Лесбек Аруна Сәкенқызы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7 «А»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География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07.02.24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Жумабекрва Бибисара Айткуловна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3046234354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Оңласбек Кәусар Нуржанқызы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7 «Г»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Физика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07.02.24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Рыштай Гүлбала Қылышбекқызы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3786853968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Серикбай Аяулым Рысдәулетқызы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7 «А»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Информатика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07.02.24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Алиев Мейіржан Талгатович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3980118244"/>
                  </a:ext>
                </a:extLst>
              </a:tr>
              <a:tr h="511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ru-RU" sz="800">
                          <a:effectLst/>
                        </a:rPr>
                        <a:t>Амирхан Аружан</a:t>
                      </a:r>
                      <a:r>
                        <a:rPr lang="kk-KZ" sz="800">
                          <a:effectLst/>
                        </a:rPr>
                        <a:t> Мейримханқызы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«Д»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Орыс тілі мен әдебиеті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Асылбекова Айгулим Бактыбайкызы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2472945293"/>
                  </a:ext>
                </a:extLst>
              </a:tr>
              <a:tr h="511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Турисбек Жанерке Мураткызы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«Ә»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Тарих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Каттебекова Гульмира  Сырбековна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1052215090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Курбангали Іңкәр Ергалиқызы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«Ә»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Математика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Досназарова Малика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214825129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Пердебай Ақниет Динмухамедқызы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«Д»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Информатика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Исаева Алия Танирбергеновна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3111348354"/>
                  </a:ext>
                </a:extLst>
              </a:tr>
              <a:tr h="511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Насен Маржан Касымқызы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«Б»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Биология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Абдикадырова Айгул Ажмухановна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490826452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Насен Інжу Касымқызы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«Б»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Физика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Джелтаев Асхат Асетович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2616843015"/>
                  </a:ext>
                </a:extLst>
              </a:tr>
              <a:tr h="337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Садықбек Әбілхайыр Жандарбекұлы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8 «Ә»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>
                          <a:effectLst/>
                        </a:rPr>
                        <a:t>Химия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Пән олимпиадасы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Аудандық 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08.02.24 ж.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№1727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ІІ орын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900430" algn="l"/>
                        </a:tabLst>
                      </a:pPr>
                      <a:r>
                        <a:rPr lang="kk-KZ" sz="800" dirty="0">
                          <a:effectLst/>
                        </a:rPr>
                        <a:t>Еркин Сауле Токтабаяновна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/>
                </a:tc>
                <a:extLst>
                  <a:ext uri="{0D108BD9-81ED-4DB2-BD59-A6C34878D82A}">
                    <a16:rowId xmlns:a16="http://schemas.microsoft.com/office/drawing/2014/main" val="590758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39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032" y="266329"/>
            <a:ext cx="10412767" cy="51618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«Шардара» мектеп-лицейінің 2023-2024 оқу жылындағы 2-4 сынып оқушылары арасында «Бастау» ХVІІ олимпиадасының аудандық кезеңі  бойынша оқушылардың жетістіктері туралы мәлімет  (15.02.2024) АББ №32 06.02.2024 ж.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597877"/>
            <a:ext cx="10515600" cy="55790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/>
              <a:t> 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665654"/>
              </p:ext>
            </p:extLst>
          </p:nvPr>
        </p:nvGraphicFramePr>
        <p:xfrm>
          <a:off x="1290955" y="782514"/>
          <a:ext cx="9610090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750">
                  <a:extLst>
                    <a:ext uri="{9D8B030D-6E8A-4147-A177-3AD203B41FA5}">
                      <a16:colId xmlns:a16="http://schemas.microsoft.com/office/drawing/2014/main" val="1271498695"/>
                    </a:ext>
                  </a:extLst>
                </a:gridCol>
                <a:gridCol w="1574165">
                  <a:extLst>
                    <a:ext uri="{9D8B030D-6E8A-4147-A177-3AD203B41FA5}">
                      <a16:colId xmlns:a16="http://schemas.microsoft.com/office/drawing/2014/main" val="206103443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614251839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1006190815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1466562112"/>
                    </a:ext>
                  </a:extLst>
                </a:gridCol>
                <a:gridCol w="824865">
                  <a:extLst>
                    <a:ext uri="{9D8B030D-6E8A-4147-A177-3AD203B41FA5}">
                      <a16:colId xmlns:a16="http://schemas.microsoft.com/office/drawing/2014/main" val="2892775809"/>
                    </a:ext>
                  </a:extLst>
                </a:gridCol>
                <a:gridCol w="1102995">
                  <a:extLst>
                    <a:ext uri="{9D8B030D-6E8A-4147-A177-3AD203B41FA5}">
                      <a16:colId xmlns:a16="http://schemas.microsoft.com/office/drawing/2014/main" val="1205965123"/>
                    </a:ext>
                  </a:extLst>
                </a:gridCol>
                <a:gridCol w="1036955">
                  <a:extLst>
                    <a:ext uri="{9D8B030D-6E8A-4147-A177-3AD203B41FA5}">
                      <a16:colId xmlns:a16="http://schemas.microsoft.com/office/drawing/2014/main" val="1760724570"/>
                    </a:ext>
                  </a:extLst>
                </a:gridCol>
                <a:gridCol w="1746885">
                  <a:extLst>
                    <a:ext uri="{9D8B030D-6E8A-4147-A177-3AD203B41FA5}">
                      <a16:colId xmlns:a16="http://schemas.microsoft.com/office/drawing/2014/main" val="1343171242"/>
                    </a:ext>
                  </a:extLst>
                </a:gridCol>
              </a:tblGrid>
              <a:tr h="6745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Оқушының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Қатысқан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іс-шарасы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Деңгейі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Өткен күні, тіркеу номері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Алған 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464215"/>
                  </a:ext>
                </a:extLst>
              </a:tr>
              <a:tr h="445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Ниязбек Айзере Болысбекқызы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3 «Г»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Математика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олимп.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Ауданық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15.02.24.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ІІІ орын Диплом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Усенбаева Дариха Бектургановна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1520268"/>
                  </a:ext>
                </a:extLst>
              </a:tr>
              <a:tr h="4452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Бейдулла 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 «В»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Математика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олимп.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Ауданық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15.02.23.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ІІ орын Диплом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Тулемисова Маржан Тагабаевна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556512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90638" y="31432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10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0718"/>
            <a:ext cx="10515600" cy="37508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«Шардара» мектеп-лицейінің 2022-2023 оқу жылындағы математика пәнінен «Алтын сақа» аудандық пән олимпиадасы бойынша оқушылардың жетістіктері туралы мәлімет  (24.11.2023)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9085"/>
            <a:ext cx="10515600" cy="5587878"/>
          </a:xfrm>
        </p:spPr>
        <p:txBody>
          <a:bodyPr/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827475"/>
              </p:ext>
            </p:extLst>
          </p:nvPr>
        </p:nvGraphicFramePr>
        <p:xfrm>
          <a:off x="1290955" y="1072661"/>
          <a:ext cx="9610090" cy="2233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278">
                  <a:extLst>
                    <a:ext uri="{9D8B030D-6E8A-4147-A177-3AD203B41FA5}">
                      <a16:colId xmlns:a16="http://schemas.microsoft.com/office/drawing/2014/main" val="481558547"/>
                    </a:ext>
                  </a:extLst>
                </a:gridCol>
                <a:gridCol w="1572884">
                  <a:extLst>
                    <a:ext uri="{9D8B030D-6E8A-4147-A177-3AD203B41FA5}">
                      <a16:colId xmlns:a16="http://schemas.microsoft.com/office/drawing/2014/main" val="3999402953"/>
                    </a:ext>
                  </a:extLst>
                </a:gridCol>
                <a:gridCol w="800417">
                  <a:extLst>
                    <a:ext uri="{9D8B030D-6E8A-4147-A177-3AD203B41FA5}">
                      <a16:colId xmlns:a16="http://schemas.microsoft.com/office/drawing/2014/main" val="3849676296"/>
                    </a:ext>
                  </a:extLst>
                </a:gridCol>
                <a:gridCol w="1060871">
                  <a:extLst>
                    <a:ext uri="{9D8B030D-6E8A-4147-A177-3AD203B41FA5}">
                      <a16:colId xmlns:a16="http://schemas.microsoft.com/office/drawing/2014/main" val="2805140059"/>
                    </a:ext>
                  </a:extLst>
                </a:gridCol>
                <a:gridCol w="1051977">
                  <a:extLst>
                    <a:ext uri="{9D8B030D-6E8A-4147-A177-3AD203B41FA5}">
                      <a16:colId xmlns:a16="http://schemas.microsoft.com/office/drawing/2014/main" val="2414212841"/>
                    </a:ext>
                  </a:extLst>
                </a:gridCol>
                <a:gridCol w="825192">
                  <a:extLst>
                    <a:ext uri="{9D8B030D-6E8A-4147-A177-3AD203B41FA5}">
                      <a16:colId xmlns:a16="http://schemas.microsoft.com/office/drawing/2014/main" val="3209215434"/>
                    </a:ext>
                  </a:extLst>
                </a:gridCol>
                <a:gridCol w="1188556">
                  <a:extLst>
                    <a:ext uri="{9D8B030D-6E8A-4147-A177-3AD203B41FA5}">
                      <a16:colId xmlns:a16="http://schemas.microsoft.com/office/drawing/2014/main" val="3571804073"/>
                    </a:ext>
                  </a:extLst>
                </a:gridCol>
                <a:gridCol w="1076752">
                  <a:extLst>
                    <a:ext uri="{9D8B030D-6E8A-4147-A177-3AD203B41FA5}">
                      <a16:colId xmlns:a16="http://schemas.microsoft.com/office/drawing/2014/main" val="1086184722"/>
                    </a:ext>
                  </a:extLst>
                </a:gridCol>
                <a:gridCol w="1621163">
                  <a:extLst>
                    <a:ext uri="{9D8B030D-6E8A-4147-A177-3AD203B41FA5}">
                      <a16:colId xmlns:a16="http://schemas.microsoft.com/office/drawing/2014/main" val="3724763037"/>
                    </a:ext>
                  </a:extLst>
                </a:gridCol>
              </a:tblGrid>
              <a:tr h="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Оқушының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Қатысқан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іс-шарасы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Деңгейі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Өткен күні, тіркеу номері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Алған 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050165"/>
                  </a:ext>
                </a:extLst>
              </a:tr>
              <a:tr h="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Байдулла Рамазан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4 «А»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Математика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олимп.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Ауданық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24.11.23.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АС4-23-1-13-03-001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 орын Диплом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Аширбаева Жанар Оналбековна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0742262"/>
                  </a:ext>
                </a:extLst>
              </a:tr>
              <a:tr h="7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Кадыр Альмира Берикқызы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3 «Д»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Математика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олимп.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Ауданық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24.11.23.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АС3-23-11-13-03-001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ІІ орын Диплом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Абдухаликова Камшат Кайратовна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5310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600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2154" y="479394"/>
            <a:ext cx="10421645" cy="44337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Шардара» мектеп-лицейінің 2022-2023 оқу жылындағы математика пәнінен «Алтын сақа» облыстық пән олимпиадасы бойынша оқушылардың жетістіктері туралы мәлімет  (19.04.2024)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03385"/>
            <a:ext cx="10515600" cy="5473578"/>
          </a:xfrm>
        </p:spPr>
        <p:txBody>
          <a:bodyPr/>
          <a:lstStyle/>
          <a:p>
            <a:pPr marL="0" indent="0">
              <a:buNone/>
            </a:pPr>
            <a:r>
              <a:rPr lang="kk-KZ" b="1" dirty="0"/>
              <a:t> </a:t>
            </a:r>
            <a:endParaRPr lang="en-US" dirty="0"/>
          </a:p>
          <a:p>
            <a:endParaRPr lang="kk-KZ" b="1" dirty="0"/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648444"/>
              </p:ext>
            </p:extLst>
          </p:nvPr>
        </p:nvGraphicFramePr>
        <p:xfrm>
          <a:off x="1290955" y="1591408"/>
          <a:ext cx="9610090" cy="1397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035">
                  <a:extLst>
                    <a:ext uri="{9D8B030D-6E8A-4147-A177-3AD203B41FA5}">
                      <a16:colId xmlns:a16="http://schemas.microsoft.com/office/drawing/2014/main" val="3286909027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4146632893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404932229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4127645461"/>
                    </a:ext>
                  </a:extLst>
                </a:gridCol>
                <a:gridCol w="1042670">
                  <a:extLst>
                    <a:ext uri="{9D8B030D-6E8A-4147-A177-3AD203B41FA5}">
                      <a16:colId xmlns:a16="http://schemas.microsoft.com/office/drawing/2014/main" val="131994210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907756379"/>
                    </a:ext>
                  </a:extLst>
                </a:gridCol>
                <a:gridCol w="1169035">
                  <a:extLst>
                    <a:ext uri="{9D8B030D-6E8A-4147-A177-3AD203B41FA5}">
                      <a16:colId xmlns:a16="http://schemas.microsoft.com/office/drawing/2014/main" val="1398645702"/>
                    </a:ext>
                  </a:extLst>
                </a:gridCol>
                <a:gridCol w="1062990">
                  <a:extLst>
                    <a:ext uri="{9D8B030D-6E8A-4147-A177-3AD203B41FA5}">
                      <a16:colId xmlns:a16="http://schemas.microsoft.com/office/drawing/2014/main" val="486553034"/>
                    </a:ext>
                  </a:extLst>
                </a:gridCol>
                <a:gridCol w="1596390">
                  <a:extLst>
                    <a:ext uri="{9D8B030D-6E8A-4147-A177-3AD203B41FA5}">
                      <a16:colId xmlns:a16="http://schemas.microsoft.com/office/drawing/2014/main" val="2627156726"/>
                    </a:ext>
                  </a:extLst>
                </a:gridCol>
              </a:tblGrid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Оқушының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Қатысқан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іс-шарасы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Деңгейі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Өткен күні, тіркеу номері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Алған 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4180556"/>
                  </a:ext>
                </a:extLst>
              </a:tr>
              <a:tr h="5558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Байдулла Рамазан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4 «А»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Математика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Пән олимп.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Облыстық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24.11.23.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</a:rPr>
                        <a:t>І орын Диплом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Аширбаева Жанар Оналбековна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1275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9126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2357" y="390617"/>
            <a:ext cx="10581443" cy="35672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"Шардара" мектеп-лицейінің 2023-2024 оқу жылында облыстық пән олимпадасы бойынша оқушылардың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 туралы мәлімет (03.04.-04.04.24 ж.) АББ №844 30.04.2024 ж.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5820" y="128460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39656"/>
              </p:ext>
            </p:extLst>
          </p:nvPr>
        </p:nvGraphicFramePr>
        <p:xfrm>
          <a:off x="1414462" y="1371600"/>
          <a:ext cx="9363075" cy="15386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097">
                  <a:extLst>
                    <a:ext uri="{9D8B030D-6E8A-4147-A177-3AD203B41FA5}">
                      <a16:colId xmlns:a16="http://schemas.microsoft.com/office/drawing/2014/main" val="719668532"/>
                    </a:ext>
                  </a:extLst>
                </a:gridCol>
                <a:gridCol w="1891165">
                  <a:extLst>
                    <a:ext uri="{9D8B030D-6E8A-4147-A177-3AD203B41FA5}">
                      <a16:colId xmlns:a16="http://schemas.microsoft.com/office/drawing/2014/main" val="4225037680"/>
                    </a:ext>
                  </a:extLst>
                </a:gridCol>
                <a:gridCol w="809955">
                  <a:extLst>
                    <a:ext uri="{9D8B030D-6E8A-4147-A177-3AD203B41FA5}">
                      <a16:colId xmlns:a16="http://schemas.microsoft.com/office/drawing/2014/main" val="2002311790"/>
                    </a:ext>
                  </a:extLst>
                </a:gridCol>
                <a:gridCol w="1170781">
                  <a:extLst>
                    <a:ext uri="{9D8B030D-6E8A-4147-A177-3AD203B41FA5}">
                      <a16:colId xmlns:a16="http://schemas.microsoft.com/office/drawing/2014/main" val="831788579"/>
                    </a:ext>
                  </a:extLst>
                </a:gridCol>
                <a:gridCol w="1076763">
                  <a:extLst>
                    <a:ext uri="{9D8B030D-6E8A-4147-A177-3AD203B41FA5}">
                      <a16:colId xmlns:a16="http://schemas.microsoft.com/office/drawing/2014/main" val="1686233086"/>
                    </a:ext>
                  </a:extLst>
                </a:gridCol>
                <a:gridCol w="900797">
                  <a:extLst>
                    <a:ext uri="{9D8B030D-6E8A-4147-A177-3AD203B41FA5}">
                      <a16:colId xmlns:a16="http://schemas.microsoft.com/office/drawing/2014/main" val="863123410"/>
                    </a:ext>
                  </a:extLst>
                </a:gridCol>
                <a:gridCol w="990368">
                  <a:extLst>
                    <a:ext uri="{9D8B030D-6E8A-4147-A177-3AD203B41FA5}">
                      <a16:colId xmlns:a16="http://schemas.microsoft.com/office/drawing/2014/main" val="9159273"/>
                    </a:ext>
                  </a:extLst>
                </a:gridCol>
                <a:gridCol w="900161">
                  <a:extLst>
                    <a:ext uri="{9D8B030D-6E8A-4147-A177-3AD203B41FA5}">
                      <a16:colId xmlns:a16="http://schemas.microsoft.com/office/drawing/2014/main" val="1280252231"/>
                    </a:ext>
                  </a:extLst>
                </a:gridCol>
                <a:gridCol w="1260988">
                  <a:extLst>
                    <a:ext uri="{9D8B030D-6E8A-4147-A177-3AD203B41FA5}">
                      <a16:colId xmlns:a16="http://schemas.microsoft.com/office/drawing/2014/main" val="2500790330"/>
                    </a:ext>
                  </a:extLst>
                </a:gridCol>
              </a:tblGrid>
              <a:tr h="769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Оқушының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аты-жөні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Сыныбы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             Пәні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Қатысқан  </a:t>
                      </a:r>
                      <a:endParaRPr lang="en-US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іс-шарасы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Деңгейі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Өткен  күні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Алған 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орны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Пән мұғалімі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6090380"/>
                  </a:ext>
                </a:extLst>
              </a:tr>
              <a:tr h="769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>
                          <a:effectLst/>
                        </a:rPr>
                        <a:t>Насен Інжу Касымқызы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8 «Б»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Физика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Пән олимпиадасы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Облыстық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03.04.24 ж.</a:t>
                      </a:r>
                      <a:endParaRPr lang="en-US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Мадақтама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kk-KZ" sz="1100" dirty="0">
                          <a:effectLst/>
                        </a:rPr>
                        <a:t>Джелтаев Асхат Асетович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408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30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7285" y="1988598"/>
            <a:ext cx="6116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"</a:t>
            </a:r>
            <a:r>
              <a:rPr lang="ru-RU" sz="2400" b="1" dirty="0" err="1"/>
              <a:t>Шардара</a:t>
            </a:r>
            <a:r>
              <a:rPr lang="ru-RU" sz="2400" dirty="0"/>
              <a:t>" </a:t>
            </a:r>
            <a:r>
              <a:rPr lang="ru-RU" sz="2400" dirty="0" err="1"/>
              <a:t>мектеп-лицейінің</a:t>
            </a:r>
            <a:r>
              <a:rPr lang="ru-RU" sz="2400" dirty="0"/>
              <a:t> </a:t>
            </a:r>
            <a:r>
              <a:rPr lang="ru-RU" sz="2400" dirty="0" err="1"/>
              <a:t>мұғалімдерінің</a:t>
            </a:r>
            <a:r>
              <a:rPr lang="ru-RU" sz="2400" dirty="0"/>
              <a:t> </a:t>
            </a:r>
            <a:r>
              <a:rPr lang="ru-RU" sz="2400" dirty="0" err="1"/>
              <a:t>жетістіктері</a:t>
            </a:r>
            <a:r>
              <a:rPr lang="ru-RU" sz="2400" dirty="0"/>
              <a:t> </a:t>
            </a:r>
            <a:r>
              <a:rPr lang="ru-RU" sz="2400" dirty="0" err="1"/>
              <a:t>туралы</a:t>
            </a:r>
            <a:r>
              <a:rPr lang="ru-RU" sz="2400" dirty="0"/>
              <a:t> </a:t>
            </a:r>
            <a:r>
              <a:rPr lang="ru-RU" sz="2400" dirty="0" err="1"/>
              <a:t>мәлімет</a:t>
            </a:r>
            <a:endParaRPr lang="ru-RU" sz="2400" dirty="0"/>
          </a:p>
          <a:p>
            <a:pPr algn="ctr"/>
            <a:r>
              <a:rPr lang="ru-RU" sz="2400" dirty="0"/>
              <a:t>              2023-2024 </a:t>
            </a:r>
            <a:r>
              <a:rPr lang="ru-RU" sz="2400" dirty="0" err="1"/>
              <a:t>оқу</a:t>
            </a:r>
            <a:r>
              <a:rPr lang="ru-RU" sz="2400" dirty="0"/>
              <a:t> </a:t>
            </a:r>
            <a:r>
              <a:rPr lang="ru-RU" sz="2400" dirty="0" err="1"/>
              <a:t>жылы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8363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69002" y="168677"/>
            <a:ext cx="9401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1200" dirty="0">
                <a:latin typeface="Times New Roman" panose="02020603050405020304" pitchFamily="18" charset="0"/>
              </a:rPr>
              <a:t> </a:t>
            </a:r>
            <a:r>
              <a:rPr lang="kk-KZ" sz="1400" b="1" dirty="0">
                <a:latin typeface="Times New Roman" panose="02020603050405020304" pitchFamily="18" charset="0"/>
              </a:rPr>
              <a:t>"Шардара" мектеп-лицейінің мұғалімдерінің жетістіктері </a:t>
            </a:r>
            <a:r>
              <a:rPr lang="kk-KZ" sz="1400" b="1" dirty="0" smtClean="0">
                <a:latin typeface="Times New Roman" panose="02020603050405020304" pitchFamily="18" charset="0"/>
              </a:rPr>
              <a:t>туралы мәлімет</a:t>
            </a:r>
            <a:endParaRPr lang="ru-RU" dirty="0" smtClean="0"/>
          </a:p>
          <a:p>
            <a:pPr algn="ctr">
              <a:spcAft>
                <a:spcPts val="0"/>
              </a:spcAft>
            </a:pPr>
            <a:r>
              <a:rPr lang="kk-KZ" sz="1400" b="1" dirty="0" smtClean="0">
                <a:latin typeface="Times New Roman" panose="02020603050405020304" pitchFamily="18" charset="0"/>
              </a:rPr>
              <a:t>              2023-2024 оқу жылы</a:t>
            </a:r>
            <a:endParaRPr lang="ru-RU" dirty="0" smtClean="0"/>
          </a:p>
          <a:p>
            <a:pPr algn="ctr">
              <a:spcAft>
                <a:spcPts val="0"/>
              </a:spcAft>
            </a:pPr>
            <a:r>
              <a:rPr lang="kk-KZ" sz="1400" b="1" dirty="0">
                <a:latin typeface="Times New Roman" panose="02020603050405020304" pitchFamily="18" charset="0"/>
              </a:rPr>
              <a:t> </a:t>
            </a:r>
            <a:endParaRPr lang="ru-RU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371306"/>
              </p:ext>
            </p:extLst>
          </p:nvPr>
        </p:nvGraphicFramePr>
        <p:xfrm>
          <a:off x="606582" y="697117"/>
          <a:ext cx="11018068" cy="5963161"/>
        </p:xfrm>
        <a:graphic>
          <a:graphicData uri="http://schemas.openxmlformats.org/drawingml/2006/table">
            <a:tbl>
              <a:tblPr firstRow="1" firstCol="1" bandRow="1"/>
              <a:tblGrid>
                <a:gridCol w="573251">
                  <a:extLst>
                    <a:ext uri="{9D8B030D-6E8A-4147-A177-3AD203B41FA5}">
                      <a16:colId xmlns:a16="http://schemas.microsoft.com/office/drawing/2014/main" val="3335776478"/>
                    </a:ext>
                  </a:extLst>
                </a:gridCol>
                <a:gridCol w="2525379">
                  <a:extLst>
                    <a:ext uri="{9D8B030D-6E8A-4147-A177-3AD203B41FA5}">
                      <a16:colId xmlns:a16="http://schemas.microsoft.com/office/drawing/2014/main" val="990389534"/>
                    </a:ext>
                  </a:extLst>
                </a:gridCol>
                <a:gridCol w="2065484">
                  <a:extLst>
                    <a:ext uri="{9D8B030D-6E8A-4147-A177-3AD203B41FA5}">
                      <a16:colId xmlns:a16="http://schemas.microsoft.com/office/drawing/2014/main" val="595870345"/>
                    </a:ext>
                  </a:extLst>
                </a:gridCol>
                <a:gridCol w="3099439">
                  <a:extLst>
                    <a:ext uri="{9D8B030D-6E8A-4147-A177-3AD203B41FA5}">
                      <a16:colId xmlns:a16="http://schemas.microsoft.com/office/drawing/2014/main" val="1926904876"/>
                    </a:ext>
                  </a:extLst>
                </a:gridCol>
                <a:gridCol w="1262284">
                  <a:extLst>
                    <a:ext uri="{9D8B030D-6E8A-4147-A177-3AD203B41FA5}">
                      <a16:colId xmlns:a16="http://schemas.microsoft.com/office/drawing/2014/main" val="2211862360"/>
                    </a:ext>
                  </a:extLst>
                </a:gridCol>
                <a:gridCol w="1492231">
                  <a:extLst>
                    <a:ext uri="{9D8B030D-6E8A-4147-A177-3AD203B41FA5}">
                      <a16:colId xmlns:a16="http://schemas.microsoft.com/office/drawing/2014/main" val="3362682766"/>
                    </a:ext>
                  </a:extLst>
                </a:gridCol>
              </a:tblGrid>
              <a:tr h="349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Мұғалімнің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аты-жөні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Қатысқан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іс-шарасы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Деңгейі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Алған орны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41925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Досыбаева Индира Бейсенбаевна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Бастауыш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Педагогикалық идеялар фестивалі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ІІІ орын Диплом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300624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Сабырханова Акбаян Тогмановна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 тілі мен әдебиеті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ІІІ Ыбырай жазулары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460002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Батырбаева Орынкул Жумахановна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Бастауыш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«Алтын тұғыр» олимпиадасы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Мадақтама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5412013"/>
                  </a:ext>
                </a:extLst>
              </a:tr>
              <a:tr h="404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Зейнеханова Гулшат Амангельдиевна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Білім беру саласының дамуына қосқан жемісті еңбегі үшін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Облыстық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Алғыс хат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222579"/>
                  </a:ext>
                </a:extLst>
              </a:tr>
              <a:tr h="2695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Умбетова Эльмира Сапарбекова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«Адал ұрпақ» байқау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 жүлде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175986"/>
                  </a:ext>
                </a:extLst>
              </a:tr>
              <a:tr h="530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Кулиева Рахима Унгаровна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Білім беру сапасын арттыру саясатын жүзеге асыруда кәсіби жаңашылдығы үшін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Мадақтама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287459"/>
                  </a:ext>
                </a:extLst>
              </a:tr>
              <a:tr h="404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Телеубергенова Кунсая Кудабаевна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«Эрудит» интеллектуалды білім сайт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Білімді қолдау орталғы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дәрежелі Диплом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707626"/>
                  </a:ext>
                </a:extLst>
              </a:tr>
              <a:tr h="530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Ордабекова Макпал Базарбаевна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Білім беру сапасын арттыру саясатын жүзеге асыруда кәсіби жаңашылдығы үшін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Мадақтама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102076"/>
                  </a:ext>
                </a:extLst>
              </a:tr>
              <a:tr h="673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Асабаева Гулжайнар Бахтибаевна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Ағылшын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«ІІІ Ыбырай жазулары» конкурсы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орын Диплом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«Алғыр ұстаз» номинация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3335018"/>
                  </a:ext>
                </a:extLst>
              </a:tr>
              <a:tr h="585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Сатбекова Куралай Тулегеновна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Ағылшын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«Тіл шебері» байқауы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Облыстық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 жүлде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орын Диплом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106747"/>
                  </a:ext>
                </a:extLst>
              </a:tr>
              <a:tr h="3498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Абдирашит Анар Абдулхакимқызы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Үздік сынып жетекші – 2023 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І орын Диплом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271585"/>
                  </a:ext>
                </a:extLst>
              </a:tr>
              <a:tr h="71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Даниярова Дарига Карсыбаевна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«Функционалды сауаттылық тапсырмалардың сабақтағы көрінісі» тақырыбындағы үздік ашық сабақ көрсеткені үшін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Аудандық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Мадақтама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185" marR="311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289611"/>
                  </a:ext>
                </a:extLst>
              </a:tr>
            </a:tbl>
          </a:graphicData>
        </a:graphic>
      </p:graphicFrame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-429356" y="1747005"/>
            <a:ext cx="25394688" cy="53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251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3390" y="426128"/>
            <a:ext cx="8851037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0485" algn="ctr">
              <a:lnSpc>
                <a:spcPct val="115000"/>
              </a:lnSpc>
              <a:spcAft>
                <a:spcPts val="600"/>
              </a:spcAft>
            </a:pPr>
            <a:r>
              <a:rPr lang="kk-KZ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"Шардара" мектеп-лицейінің 2023-2024 оқу жылында мұғалімдердің баспасөз, сайттарға жариялануы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104261"/>
              </p:ext>
            </p:extLst>
          </p:nvPr>
        </p:nvGraphicFramePr>
        <p:xfrm>
          <a:off x="1154097" y="905520"/>
          <a:ext cx="10022889" cy="5122419"/>
        </p:xfrm>
        <a:graphic>
          <a:graphicData uri="http://schemas.openxmlformats.org/drawingml/2006/table">
            <a:tbl>
              <a:tblPr firstRow="1" firstCol="1" bandRow="1"/>
              <a:tblGrid>
                <a:gridCol w="291763">
                  <a:extLst>
                    <a:ext uri="{9D8B030D-6E8A-4147-A177-3AD203B41FA5}">
                      <a16:colId xmlns:a16="http://schemas.microsoft.com/office/drawing/2014/main" val="837005601"/>
                    </a:ext>
                  </a:extLst>
                </a:gridCol>
                <a:gridCol w="1654463">
                  <a:extLst>
                    <a:ext uri="{9D8B030D-6E8A-4147-A177-3AD203B41FA5}">
                      <a16:colId xmlns:a16="http://schemas.microsoft.com/office/drawing/2014/main" val="3578130329"/>
                    </a:ext>
                  </a:extLst>
                </a:gridCol>
                <a:gridCol w="1163617">
                  <a:extLst>
                    <a:ext uri="{9D8B030D-6E8A-4147-A177-3AD203B41FA5}">
                      <a16:colId xmlns:a16="http://schemas.microsoft.com/office/drawing/2014/main" val="140741274"/>
                    </a:ext>
                  </a:extLst>
                </a:gridCol>
                <a:gridCol w="782609">
                  <a:extLst>
                    <a:ext uri="{9D8B030D-6E8A-4147-A177-3AD203B41FA5}">
                      <a16:colId xmlns:a16="http://schemas.microsoft.com/office/drawing/2014/main" val="3168811460"/>
                    </a:ext>
                  </a:extLst>
                </a:gridCol>
                <a:gridCol w="1848741">
                  <a:extLst>
                    <a:ext uri="{9D8B030D-6E8A-4147-A177-3AD203B41FA5}">
                      <a16:colId xmlns:a16="http://schemas.microsoft.com/office/drawing/2014/main" val="612453390"/>
                    </a:ext>
                  </a:extLst>
                </a:gridCol>
                <a:gridCol w="1460184">
                  <a:extLst>
                    <a:ext uri="{9D8B030D-6E8A-4147-A177-3AD203B41FA5}">
                      <a16:colId xmlns:a16="http://schemas.microsoft.com/office/drawing/2014/main" val="4082681997"/>
                    </a:ext>
                  </a:extLst>
                </a:gridCol>
                <a:gridCol w="1751259">
                  <a:extLst>
                    <a:ext uri="{9D8B030D-6E8A-4147-A177-3AD203B41FA5}">
                      <a16:colId xmlns:a16="http://schemas.microsoft.com/office/drawing/2014/main" val="3352761941"/>
                    </a:ext>
                  </a:extLst>
                </a:gridCol>
                <a:gridCol w="1070253">
                  <a:extLst>
                    <a:ext uri="{9D8B030D-6E8A-4147-A177-3AD203B41FA5}">
                      <a16:colId xmlns:a16="http://schemas.microsoft.com/office/drawing/2014/main" val="1677995989"/>
                    </a:ext>
                  </a:extLst>
                </a:gridCol>
              </a:tblGrid>
              <a:tr h="465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Аты-жөні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Пәні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Деңгейі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Баспасөз атауы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Нөмірі, датасы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Мақала тақырыбы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Алған марапаты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9058000"/>
                  </a:ext>
                </a:extLst>
              </a:tr>
              <a:tr h="698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Зейнеханова Гульшат Аманкельдиевна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Математика, физика ғылыми-әдістемелік журнал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№4(130), 2023ж.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Тригонометриялық функциялардың туындылары.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046426"/>
                  </a:ext>
                </a:extLst>
              </a:tr>
              <a:tr h="11641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Сартбаева Жанар Жумагельдиевна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Математика, физика ғылыми-әдістемелік журнал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№4(130), 2023ж.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Магнит өрісі.Тогы бар өткізгіштің өзара әрекеттесуі. Ампер тәжірибелері. Магнит индукция векторы.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550386"/>
                  </a:ext>
                </a:extLst>
              </a:tr>
              <a:tr h="931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Келдибаева Гулшат Кураловна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Педагогикалық шеберлік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№2/10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Тарих сабағында оқушылардың білім сапасын арттыру жолдары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Алғыс хат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1668348"/>
                  </a:ext>
                </a:extLst>
              </a:tr>
              <a:tr h="931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Дарменова Бибигул Рахманкуловна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Орыс тілі мен әдебиеті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Қазақстанның үздік педагогі: теория іс-тәжірибе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№11/12, 2023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Системная подготовка к олимпиаде по русскому языку и литературе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Сертификат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121887"/>
                  </a:ext>
                </a:extLst>
              </a:tr>
              <a:tr h="931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Телеубергенова Кунсая Кудабаевна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Халықаралық Ғылым мен білім ді қолдау орталығы «Эрудит» интеллект. Білім сайты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№003/114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11.09.2023ж.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Қазақстандағы туризм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 </a:t>
                      </a: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орын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496" marR="644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512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891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1658</Words>
  <Application>Microsoft Office PowerPoint</Application>
  <PresentationFormat>Широкоэкранный</PresentationFormat>
  <Paragraphs>869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" Шардара" мектеп-лицейінің 2023-2024 оқу жылындағы оқушылардың жетістіктері</vt:lpstr>
      <vt:lpstr>" Шардара" мектеп-лицейінің 2023-2024 оқу жылында 9-11 сынып оқушыларының аудандық пән олимпадасының жетістіктері туралы мәлімет (19.12.-20.12.23 ж.)</vt:lpstr>
      <vt:lpstr>    "Шардара" мектеп-лицейінің 2023-2024 оқу жылында облыстық пән олимпадасы бойынша оқушылардың  жетістіктері туралы мәлімет (03.01.-06.01.24 ж.) АББ №320 28.12.2024ж. </vt:lpstr>
      <vt:lpstr>"Шардара" мектеп-лицейінің 2023-2024 оқу жылында оқушылардың интеллектуалды конкурстар мен шығармашылық жетістіктері туралы мәлімет </vt:lpstr>
      <vt:lpstr>"Шардара" мектеп-лицейінің 2023-2024 оқу жылында аудандық пән олимпадасы бойынша оқушылардың  жетістіктері туралы мәлімет (01.02.-02.02.24 ж.) АББ №25 29.01.2024ж. </vt:lpstr>
      <vt:lpstr>"Шардара" мектеп-лицейінің 2023-2024 оқу жылында аудандық пән олимпадасы бойынша оқушылардың  жетістіктері туралы мәлімет (07.02.-08.02.24 ж.) АББ №30 05.02.2024 ж. </vt:lpstr>
      <vt:lpstr>«Шардара» мектеп-лицейінің 2023-2024 оқу жылындағы 2-4 сынып оқушылары арасында «Бастау» ХVІІ олимпиадасының аудандық кезеңі  бойынша оқушылардың жетістіктері туралы мәлімет  (15.02.2024) АББ №32 06.02.2024 ж.  </vt:lpstr>
      <vt:lpstr>  «Шардара» мектеп-лицейінің 2022-2023 оқу жылындағы математика пәнінен «Алтын сақа» аудандық пән олимпиадасы бойынша оқушылардың жетістіктері туралы мәлімет  (24.11.2023) </vt:lpstr>
      <vt:lpstr>Шардара» мектеп-лицейінің 2022-2023 оқу жылындағы математика пәнінен «Алтын сақа» облыстық пән олимпиадасы бойынша оқушылардың жетістіктері туралы мәлімет  (19.04.2024)   </vt:lpstr>
      <vt:lpstr>  "Шардара" мектеп-лицейінің 2023-2024 оқу жылында облыстық пән олимпадасы бойынша оқушылардың  жетістіктері туралы мәлімет (03.04.-04.04.24 ж.) АББ №844 30.04.2024 ж.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 Шардара" мектеп-лицейінің 2023-2024 оқу жылында 9-11 сынып оқушыларының аудандық пән олимпадасы бойынша  жетістіктері туралы мәлімет (19.12.-20.12.23 ж.)</dc:title>
  <dc:creator>Пользователь Windows</dc:creator>
  <cp:lastModifiedBy>Пользователь</cp:lastModifiedBy>
  <cp:revision>20</cp:revision>
  <dcterms:created xsi:type="dcterms:W3CDTF">2024-05-17T07:27:23Z</dcterms:created>
  <dcterms:modified xsi:type="dcterms:W3CDTF">2026-02-24T12:35:01Z</dcterms:modified>
</cp:coreProperties>
</file>