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1" r:id="rId1"/>
  </p:sldMasterIdLst>
  <p:sldIdLst>
    <p:sldId id="265" r:id="rId2"/>
    <p:sldId id="266" r:id="rId3"/>
    <p:sldId id="267" r:id="rId4"/>
    <p:sldId id="256" r:id="rId5"/>
    <p:sldId id="257" r:id="rId6"/>
    <p:sldId id="268" r:id="rId7"/>
    <p:sldId id="282" r:id="rId8"/>
    <p:sldId id="271" r:id="rId9"/>
    <p:sldId id="283" r:id="rId10"/>
    <p:sldId id="284" r:id="rId11"/>
    <p:sldId id="278" r:id="rId12"/>
    <p:sldId id="279" r:id="rId13"/>
    <p:sldId id="280" r:id="rId14"/>
    <p:sldId id="281" r:id="rId15"/>
    <p:sldId id="277" r:id="rId16"/>
    <p:sldId id="275" r:id="rId17"/>
    <p:sldId id="276" r:id="rId18"/>
    <p:sldId id="272"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initials="П" lastIdx="1" clrIdx="0">
    <p:extLst>
      <p:ext uri="{19B8F6BF-5375-455C-9EA6-DF929625EA0E}">
        <p15:presenceInfo xmlns:p15="http://schemas.microsoft.com/office/powerpoint/2012/main" userId="Пользователь"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09" autoAdjust="0"/>
    <p:restoredTop sz="94660"/>
  </p:normalViewPr>
  <p:slideViewPr>
    <p:cSldViewPr snapToGrid="0">
      <p:cViewPr varScale="1">
        <p:scale>
          <a:sx n="108" d="100"/>
          <a:sy n="108" d="100"/>
        </p:scale>
        <p:origin x="4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09784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443111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29673461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F868DF78-8F5C-47E2-83A5-D222777D687E}"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9709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F868DF78-8F5C-47E2-83A5-D222777D687E}" type="datetimeFigureOut">
              <a:rPr lang="en-US" smtClean="0"/>
              <a:pPr/>
              <a:t>12/3/2025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298291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F868DF78-8F5C-47E2-83A5-D222777D687E}" type="datetimeFigureOut">
              <a:rPr lang="en-US" smtClean="0"/>
              <a:pPr/>
              <a:t>12/3/2025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8944588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68DF78-8F5C-47E2-83A5-D222777D687E}" type="datetimeFigureOut">
              <a:rPr lang="en-US" smtClean="0"/>
              <a:pPr/>
              <a:t>12/3/2025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4220353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F868DF78-8F5C-47E2-83A5-D222777D687E}"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406328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F868DF78-8F5C-47E2-83A5-D222777D687E}" type="datetimeFigureOut">
              <a:rPr lang="en-US" smtClean="0"/>
              <a:pPr/>
              <a:t>12/3/2025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42417319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3443268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801878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5794702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179850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20987703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21858912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F868DF78-8F5C-47E2-83A5-D222777D687E}" type="datetimeFigureOut">
              <a:rPr lang="en-US" smtClean="0"/>
              <a:pPr/>
              <a:t>12/3/2025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C913EB-5B07-4614-BEE2-4C2A8B6F42B1}" type="slidenum">
              <a:rPr lang="en-US" smtClean="0"/>
              <a:pPr/>
              <a:t>‹#›</a:t>
            </a:fld>
            <a:endParaRPr lang="en-US"/>
          </a:p>
        </p:txBody>
      </p:sp>
    </p:spTree>
    <p:extLst>
      <p:ext uri="{BB962C8B-B14F-4D97-AF65-F5344CB8AC3E}">
        <p14:creationId xmlns:p14="http://schemas.microsoft.com/office/powerpoint/2010/main" val="16292518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868DF78-8F5C-47E2-83A5-D222777D687E}" type="datetimeFigureOut">
              <a:rPr lang="en-US" smtClean="0"/>
              <a:pPr/>
              <a:t>12/3/2025</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7C913EB-5B07-4614-BEE2-4C2A8B6F42B1}" type="slidenum">
              <a:rPr lang="en-US" smtClean="0"/>
              <a:pPr/>
              <a:t>‹#›</a:t>
            </a:fld>
            <a:endParaRPr lang="en-US"/>
          </a:p>
        </p:txBody>
      </p:sp>
    </p:spTree>
    <p:extLst>
      <p:ext uri="{BB962C8B-B14F-4D97-AF65-F5344CB8AC3E}">
        <p14:creationId xmlns:p14="http://schemas.microsoft.com/office/powerpoint/2010/main" val="265604482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22176" y="2435289"/>
            <a:ext cx="8828314" cy="2463281"/>
          </a:xfrm>
        </p:spPr>
        <p:txBody>
          <a:bodyPr>
            <a:normAutofit fontScale="90000"/>
          </a:bodyPr>
          <a:lstStyle/>
          <a:p>
            <a:pPr algn="ctr"/>
            <a:r>
              <a:rPr lang="kk-KZ" b="1" i="1" dirty="0">
                <a:solidFill>
                  <a:schemeClr val="tx1"/>
                </a:solidFill>
                <a:latin typeface="Times New Roman" panose="02020603050405020304" pitchFamily="18" charset="0"/>
                <a:cs typeface="Times New Roman" panose="02020603050405020304" pitchFamily="18" charset="0"/>
              </a:rPr>
              <a:t>" Шардара" мектеп-лицейінің </a:t>
            </a:r>
            <a:br>
              <a:rPr lang="kk-KZ" b="1" i="1" dirty="0">
                <a:solidFill>
                  <a:schemeClr val="tx1"/>
                </a:solidFill>
                <a:latin typeface="Times New Roman" panose="02020603050405020304" pitchFamily="18" charset="0"/>
                <a:cs typeface="Times New Roman" panose="02020603050405020304" pitchFamily="18" charset="0"/>
              </a:rPr>
            </a:br>
            <a:r>
              <a:rPr lang="kk-KZ" b="1" i="1" dirty="0" smtClean="0">
                <a:solidFill>
                  <a:schemeClr val="tx1"/>
                </a:solidFill>
                <a:latin typeface="Times New Roman" panose="02020603050405020304" pitchFamily="18" charset="0"/>
                <a:cs typeface="Times New Roman" panose="02020603050405020304" pitchFamily="18" charset="0"/>
              </a:rPr>
              <a:t>2024-2025 </a:t>
            </a:r>
            <a:r>
              <a:rPr lang="kk-KZ" b="1" i="1" dirty="0">
                <a:solidFill>
                  <a:schemeClr val="tx1"/>
                </a:solidFill>
                <a:latin typeface="Times New Roman" panose="02020603050405020304" pitchFamily="18" charset="0"/>
                <a:cs typeface="Times New Roman" panose="02020603050405020304" pitchFamily="18" charset="0"/>
              </a:rPr>
              <a:t>оқу </a:t>
            </a:r>
            <a:r>
              <a:rPr lang="kk-KZ" b="1" i="1" dirty="0" smtClean="0">
                <a:solidFill>
                  <a:schemeClr val="tx1"/>
                </a:solidFill>
                <a:latin typeface="Times New Roman" panose="02020603050405020304" pitchFamily="18" charset="0"/>
                <a:cs typeface="Times New Roman" panose="02020603050405020304" pitchFamily="18" charset="0"/>
              </a:rPr>
              <a:t>жылындағы оқу  жетістіктері</a:t>
            </a:r>
            <a:r>
              <a:rPr lang="kk-KZ" b="1" i="1" dirty="0">
                <a:solidFill>
                  <a:schemeClr val="tx1"/>
                </a:solidFill>
                <a:latin typeface="Times New Roman" panose="02020603050405020304" pitchFamily="18" charset="0"/>
                <a:cs typeface="Times New Roman" panose="02020603050405020304" pitchFamily="18" charset="0"/>
              </a:rPr>
              <a:t/>
            </a:r>
            <a:br>
              <a:rPr lang="kk-KZ" b="1" i="1" dirty="0">
                <a:solidFill>
                  <a:schemeClr val="tx1"/>
                </a:solidFill>
                <a:latin typeface="Times New Roman" panose="02020603050405020304" pitchFamily="18" charset="0"/>
                <a:cs typeface="Times New Roman" panose="02020603050405020304" pitchFamily="18" charset="0"/>
              </a:rPr>
            </a:br>
            <a:r>
              <a:rPr lang="kk-KZ" b="1" i="1" dirty="0">
                <a:solidFill>
                  <a:schemeClr val="tx1"/>
                </a:solidFill>
                <a:latin typeface="Times New Roman" panose="02020603050405020304" pitchFamily="18" charset="0"/>
                <a:cs typeface="Times New Roman" panose="02020603050405020304" pitchFamily="18" charset="0"/>
              </a:rPr>
              <a:t/>
            </a:r>
            <a:br>
              <a:rPr lang="kk-KZ" b="1" i="1" dirty="0">
                <a:solidFill>
                  <a:schemeClr val="tx1"/>
                </a:solidFill>
                <a:latin typeface="Times New Roman" panose="02020603050405020304" pitchFamily="18" charset="0"/>
                <a:cs typeface="Times New Roman" panose="02020603050405020304" pitchFamily="18" charset="0"/>
              </a:rPr>
            </a:br>
            <a:r>
              <a:rPr lang="kk-KZ" b="1" i="1" dirty="0">
                <a:solidFill>
                  <a:schemeClr val="tx1"/>
                </a:solidFill>
                <a:latin typeface="Times New Roman" panose="02020603050405020304" pitchFamily="18" charset="0"/>
                <a:cs typeface="Times New Roman" panose="02020603050405020304" pitchFamily="18" charset="0"/>
              </a:rPr>
              <a:t/>
            </a:r>
            <a:br>
              <a:rPr lang="kk-KZ" b="1" i="1" dirty="0">
                <a:solidFill>
                  <a:schemeClr val="tx1"/>
                </a:solidFill>
                <a:latin typeface="Times New Roman" panose="02020603050405020304" pitchFamily="18" charset="0"/>
                <a:cs typeface="Times New Roman" panose="02020603050405020304" pitchFamily="18" charset="0"/>
              </a:rPr>
            </a:br>
            <a:endParaRPr lang="en-US" dirty="0">
              <a:solidFill>
                <a:schemeClr val="tx1"/>
              </a:solidFill>
            </a:endParaRPr>
          </a:p>
        </p:txBody>
      </p:sp>
    </p:spTree>
    <p:extLst>
      <p:ext uri="{BB962C8B-B14F-4D97-AF65-F5344CB8AC3E}">
        <p14:creationId xmlns:p14="http://schemas.microsoft.com/office/powerpoint/2010/main" val="146617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1C747B-C0DE-A05F-20D0-EF53EB43FC36}"/>
              </a:ext>
            </a:extLst>
          </p:cNvPr>
          <p:cNvSpPr>
            <a:spLocks noGrp="1"/>
          </p:cNvSpPr>
          <p:nvPr>
            <p:ph type="title"/>
          </p:nvPr>
        </p:nvSpPr>
        <p:spPr/>
        <p:txBody>
          <a:bodyPr>
            <a:normAutofit/>
          </a:bodyPr>
          <a:lstStyle/>
          <a:p>
            <a:pPr algn="ctr"/>
            <a:r>
              <a:rPr lang="ru-RU" sz="2000" dirty="0">
                <a:latin typeface="Times New Roman" panose="02020603050405020304" pitchFamily="18" charset="0"/>
                <a:cs typeface="Times New Roman" panose="02020603050405020304" pitchFamily="18" charset="0"/>
              </a:rPr>
              <a:t>"</a:t>
            </a:r>
            <a:r>
              <a:rPr lang="ru-RU" sz="2000" dirty="0" err="1">
                <a:latin typeface="Times New Roman" panose="02020603050405020304" pitchFamily="18" charset="0"/>
                <a:cs typeface="Times New Roman" panose="02020603050405020304" pitchFamily="18" charset="0"/>
              </a:rPr>
              <a:t>Шардара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мектеп-лицейінің</a:t>
            </a:r>
            <a:r>
              <a:rPr lang="ru-RU" sz="2000" dirty="0">
                <a:latin typeface="Times New Roman" panose="02020603050405020304" pitchFamily="18" charset="0"/>
                <a:cs typeface="Times New Roman" panose="02020603050405020304" pitchFamily="18" charset="0"/>
              </a:rPr>
              <a:t> 2024-2025 </a:t>
            </a:r>
            <a:r>
              <a:rPr lang="ru-RU" sz="2000" dirty="0" err="1">
                <a:latin typeface="Times New Roman" panose="02020603050405020304" pitchFamily="18" charset="0"/>
                <a:cs typeface="Times New Roman" panose="02020603050405020304" pitchFamily="18" charset="0"/>
              </a:rPr>
              <a:t>оқу</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жылында</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аудандық</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пән</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олимпадасы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бойынша</a:t>
            </a:r>
            <a:r>
              <a:rPr lang="ru-RU" sz="2000" dirty="0">
                <a:latin typeface="Times New Roman" panose="02020603050405020304" pitchFamily="18" charset="0"/>
                <a:cs typeface="Times New Roman" panose="02020603050405020304" pitchFamily="18" charset="0"/>
              </a:rPr>
              <a:t> 9-11 </a:t>
            </a:r>
            <a:r>
              <a:rPr lang="ru-RU" sz="2000" dirty="0" err="1">
                <a:latin typeface="Times New Roman" panose="02020603050405020304" pitchFamily="18" charset="0"/>
                <a:cs typeface="Times New Roman" panose="02020603050405020304" pitchFamily="18" charset="0"/>
              </a:rPr>
              <a:t>сынып</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оқушыларының</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жетістіктері</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туралы</a:t>
            </a:r>
            <a:r>
              <a:rPr lang="ru-RU" sz="2000" dirty="0">
                <a:latin typeface="Times New Roman" panose="02020603050405020304" pitchFamily="18" charset="0"/>
                <a:cs typeface="Times New Roman" panose="02020603050405020304" pitchFamily="18" charset="0"/>
              </a:rPr>
              <a:t> </a:t>
            </a:r>
            <a:r>
              <a:rPr lang="ru-RU" sz="2000" dirty="0" err="1">
                <a:latin typeface="Times New Roman" panose="02020603050405020304" pitchFamily="18" charset="0"/>
                <a:cs typeface="Times New Roman" panose="02020603050405020304" pitchFamily="18" charset="0"/>
              </a:rPr>
              <a:t>мәлімет</a:t>
            </a:r>
            <a:r>
              <a:rPr lang="ru-RU" sz="2000" dirty="0">
                <a:latin typeface="Times New Roman" panose="02020603050405020304" pitchFamily="18" charset="0"/>
                <a:cs typeface="Times New Roman" panose="02020603050405020304" pitchFamily="18" charset="0"/>
              </a:rPr>
              <a:t> (04.12.-05.12.2024 ж.)  АББ №275 02.12.2024ж.</a:t>
            </a:r>
          </a:p>
        </p:txBody>
      </p:sp>
      <p:graphicFrame>
        <p:nvGraphicFramePr>
          <p:cNvPr id="4" name="Объект 3">
            <a:extLst>
              <a:ext uri="{FF2B5EF4-FFF2-40B4-BE49-F238E27FC236}">
                <a16:creationId xmlns:a16="http://schemas.microsoft.com/office/drawing/2014/main" id="{99DD5966-AE70-BAE8-C633-A8F652BC30D3}"/>
              </a:ext>
            </a:extLst>
          </p:cNvPr>
          <p:cNvGraphicFramePr>
            <a:graphicFrameLocks noGrp="1"/>
          </p:cNvGraphicFramePr>
          <p:nvPr>
            <p:ph idx="1"/>
            <p:extLst>
              <p:ext uri="{D42A27DB-BD31-4B8C-83A1-F6EECF244321}">
                <p14:modId xmlns:p14="http://schemas.microsoft.com/office/powerpoint/2010/main" val="3967822917"/>
              </p:ext>
            </p:extLst>
          </p:nvPr>
        </p:nvGraphicFramePr>
        <p:xfrm>
          <a:off x="403669" y="1790425"/>
          <a:ext cx="9365482" cy="4619706"/>
        </p:xfrm>
        <a:graphic>
          <a:graphicData uri="http://schemas.openxmlformats.org/drawingml/2006/table">
            <a:tbl>
              <a:tblPr firstRow="1" firstCol="1" bandRow="1">
                <a:tableStyleId>{5C22544A-7EE6-4342-B048-85BDC9FD1C3A}</a:tableStyleId>
              </a:tblPr>
              <a:tblGrid>
                <a:gridCol w="362189">
                  <a:extLst>
                    <a:ext uri="{9D8B030D-6E8A-4147-A177-3AD203B41FA5}">
                      <a16:colId xmlns:a16="http://schemas.microsoft.com/office/drawing/2014/main" val="1364602881"/>
                    </a:ext>
                  </a:extLst>
                </a:gridCol>
                <a:gridCol w="1891653">
                  <a:extLst>
                    <a:ext uri="{9D8B030D-6E8A-4147-A177-3AD203B41FA5}">
                      <a16:colId xmlns:a16="http://schemas.microsoft.com/office/drawing/2014/main" val="468322323"/>
                    </a:ext>
                  </a:extLst>
                </a:gridCol>
                <a:gridCol w="810163">
                  <a:extLst>
                    <a:ext uri="{9D8B030D-6E8A-4147-A177-3AD203B41FA5}">
                      <a16:colId xmlns:a16="http://schemas.microsoft.com/office/drawing/2014/main" val="2748995295"/>
                    </a:ext>
                  </a:extLst>
                </a:gridCol>
                <a:gridCol w="1077040">
                  <a:extLst>
                    <a:ext uri="{9D8B030D-6E8A-4147-A177-3AD203B41FA5}">
                      <a16:colId xmlns:a16="http://schemas.microsoft.com/office/drawing/2014/main" val="2896049349"/>
                    </a:ext>
                  </a:extLst>
                </a:gridCol>
                <a:gridCol w="1261312">
                  <a:extLst>
                    <a:ext uri="{9D8B030D-6E8A-4147-A177-3AD203B41FA5}">
                      <a16:colId xmlns:a16="http://schemas.microsoft.com/office/drawing/2014/main" val="2772726938"/>
                    </a:ext>
                  </a:extLst>
                </a:gridCol>
                <a:gridCol w="845746">
                  <a:extLst>
                    <a:ext uri="{9D8B030D-6E8A-4147-A177-3AD203B41FA5}">
                      <a16:colId xmlns:a16="http://schemas.microsoft.com/office/drawing/2014/main" val="3954460389"/>
                    </a:ext>
                  </a:extLst>
                </a:gridCol>
                <a:gridCol w="955675">
                  <a:extLst>
                    <a:ext uri="{9D8B030D-6E8A-4147-A177-3AD203B41FA5}">
                      <a16:colId xmlns:a16="http://schemas.microsoft.com/office/drawing/2014/main" val="2486522798"/>
                    </a:ext>
                  </a:extLst>
                </a:gridCol>
                <a:gridCol w="900392">
                  <a:extLst>
                    <a:ext uri="{9D8B030D-6E8A-4147-A177-3AD203B41FA5}">
                      <a16:colId xmlns:a16="http://schemas.microsoft.com/office/drawing/2014/main" val="469069627"/>
                    </a:ext>
                  </a:extLst>
                </a:gridCol>
                <a:gridCol w="1261312">
                  <a:extLst>
                    <a:ext uri="{9D8B030D-6E8A-4147-A177-3AD203B41FA5}">
                      <a16:colId xmlns:a16="http://schemas.microsoft.com/office/drawing/2014/main" val="180188570"/>
                    </a:ext>
                  </a:extLst>
                </a:gridCol>
              </a:tblGrid>
              <a:tr h="430942">
                <a:tc>
                  <a:txBody>
                    <a:bodyPr/>
                    <a:lstStyle/>
                    <a:p>
                      <a:pPr>
                        <a:lnSpc>
                          <a:spcPct val="115000"/>
                        </a:lnSpc>
                        <a:spcAft>
                          <a:spcPts val="1000"/>
                        </a:spcAft>
                        <a:buNone/>
                      </a:pPr>
                      <a:r>
                        <a:rPr lang="kk-KZ" sz="8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gn="ctr">
                        <a:lnSpc>
                          <a:spcPct val="115000"/>
                        </a:lnSpc>
                        <a:spcAft>
                          <a:spcPts val="1000"/>
                        </a:spcAft>
                        <a:buNone/>
                      </a:pPr>
                      <a:r>
                        <a:rPr lang="kk-KZ" sz="800" dirty="0">
                          <a:effectLst/>
                        </a:rPr>
                        <a:t>Оқушының</a:t>
                      </a:r>
                      <a:endParaRPr lang="ru-RU" sz="700" dirty="0">
                        <a:effectLst/>
                      </a:endParaRPr>
                    </a:p>
                    <a:p>
                      <a:pPr algn="ctr">
                        <a:lnSpc>
                          <a:spcPct val="115000"/>
                        </a:lnSpc>
                        <a:spcAft>
                          <a:spcPts val="1000"/>
                        </a:spcAft>
                        <a:buNone/>
                      </a:pPr>
                      <a:r>
                        <a:rPr lang="kk-KZ" sz="800" dirty="0">
                          <a:effectLst/>
                        </a:rPr>
                        <a:t>аты-жөні</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Сыныбы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             Пәні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dirty="0">
                          <a:effectLst/>
                        </a:rPr>
                        <a:t>Қатысқан  </a:t>
                      </a:r>
                      <a:endParaRPr lang="ru-RU" sz="700" dirty="0">
                        <a:effectLst/>
                      </a:endParaRPr>
                    </a:p>
                    <a:p>
                      <a:pPr>
                        <a:lnSpc>
                          <a:spcPct val="115000"/>
                        </a:lnSpc>
                        <a:spcAft>
                          <a:spcPts val="1000"/>
                        </a:spcAft>
                        <a:buNone/>
                      </a:pPr>
                      <a:r>
                        <a:rPr lang="kk-KZ" sz="800" dirty="0">
                          <a:effectLst/>
                        </a:rPr>
                        <a:t>іс-шарасы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Деңгейі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Өткен  күні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Алған </a:t>
                      </a:r>
                      <a:endParaRPr lang="ru-RU" sz="700">
                        <a:effectLst/>
                      </a:endParaRPr>
                    </a:p>
                    <a:p>
                      <a:pPr>
                        <a:lnSpc>
                          <a:spcPct val="115000"/>
                        </a:lnSpc>
                        <a:spcAft>
                          <a:spcPts val="1000"/>
                        </a:spcAft>
                        <a:buNone/>
                      </a:pPr>
                      <a:r>
                        <a:rPr lang="kk-KZ" sz="800">
                          <a:effectLst/>
                        </a:rPr>
                        <a:t>орны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800">
                          <a:effectLst/>
                        </a:rPr>
                        <a:t>Пән мұғалімі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547312368"/>
                  </a:ext>
                </a:extLst>
              </a:tr>
              <a:tr h="256917">
                <a:tc>
                  <a:txBody>
                    <a:bodyPr/>
                    <a:lstStyle/>
                    <a:p>
                      <a:pPr>
                        <a:lnSpc>
                          <a:spcPct val="115000"/>
                        </a:lnSpc>
                        <a:spcAft>
                          <a:spcPts val="1000"/>
                        </a:spcAft>
                        <a:buNone/>
                      </a:pPr>
                      <a:r>
                        <a:rPr lang="kk-KZ" sz="700">
                          <a:effectLst/>
                        </a:rPr>
                        <a:t>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Рысбек Салтанат Кеңесбекқызы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11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Қазақ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dirty="0">
                          <a:effectLst/>
                        </a:rPr>
                        <a:t>Пән олимпиадасы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Демеуова Галия Нургалиевна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73720782"/>
                  </a:ext>
                </a:extLst>
              </a:tr>
              <a:tr h="366758">
                <a:tc>
                  <a:txBody>
                    <a:bodyPr/>
                    <a:lstStyle/>
                    <a:p>
                      <a:pPr>
                        <a:lnSpc>
                          <a:spcPct val="115000"/>
                        </a:lnSpc>
                        <a:spcAft>
                          <a:spcPts val="1000"/>
                        </a:spcAft>
                        <a:buNone/>
                      </a:pPr>
                      <a:r>
                        <a:rPr lang="kk-KZ" sz="700">
                          <a:effectLst/>
                        </a:rPr>
                        <a:t>2</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Амирхан Аружан Мейримханқызы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«Д»</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Орыс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Асылбекова Айгулим Бақтыбайқызы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1232382013"/>
                  </a:ext>
                </a:extLst>
              </a:tr>
              <a:tr h="256917">
                <a:tc>
                  <a:txBody>
                    <a:bodyPr/>
                    <a:lstStyle/>
                    <a:p>
                      <a:pPr>
                        <a:lnSpc>
                          <a:spcPct val="115000"/>
                        </a:lnSpc>
                        <a:spcAft>
                          <a:spcPts val="1000"/>
                        </a:spcAft>
                        <a:buNone/>
                      </a:pPr>
                      <a:r>
                        <a:rPr lang="kk-KZ" sz="700">
                          <a:effectLst/>
                        </a:rPr>
                        <a:t>3</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Бақытұлы Азамат</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Қазақстан тарихы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dirty="0">
                          <a:effectLst/>
                        </a:rPr>
                        <a:t>Кобен Кенжегул Арапбайқызы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1248181285"/>
                  </a:ext>
                </a:extLst>
              </a:tr>
              <a:tr h="394269">
                <a:tc>
                  <a:txBody>
                    <a:bodyPr/>
                    <a:lstStyle/>
                    <a:p>
                      <a:pPr>
                        <a:lnSpc>
                          <a:spcPct val="115000"/>
                        </a:lnSpc>
                        <a:spcAft>
                          <a:spcPts val="1000"/>
                        </a:spcAft>
                        <a:buNone/>
                      </a:pPr>
                      <a:r>
                        <a:rPr lang="kk-KZ" sz="700">
                          <a:effectLst/>
                        </a:rPr>
                        <a:t>4</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Шаншар Айдын Женисұлы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Қазақстан тарихы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Мырзамұратов Асан Бакирович</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544870262"/>
                  </a:ext>
                </a:extLst>
              </a:tr>
              <a:tr h="256917">
                <a:tc>
                  <a:txBody>
                    <a:bodyPr/>
                    <a:lstStyle/>
                    <a:p>
                      <a:pPr>
                        <a:lnSpc>
                          <a:spcPct val="115000"/>
                        </a:lnSpc>
                        <a:spcAft>
                          <a:spcPts val="1000"/>
                        </a:spcAft>
                        <a:buNone/>
                      </a:pPr>
                      <a:r>
                        <a:rPr lang="kk-KZ" sz="700">
                          <a:effectLst/>
                        </a:rPr>
                        <a:t>5</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Қамзабек Думан Ернұрұлы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Құқық негіздері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Кобен Кенжегул Арапбайқызы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593775451"/>
                  </a:ext>
                </a:extLst>
              </a:tr>
              <a:tr h="256917">
                <a:tc>
                  <a:txBody>
                    <a:bodyPr/>
                    <a:lstStyle/>
                    <a:p>
                      <a:pPr>
                        <a:lnSpc>
                          <a:spcPct val="115000"/>
                        </a:lnSpc>
                        <a:spcAft>
                          <a:spcPts val="1000"/>
                        </a:spcAft>
                        <a:buNone/>
                      </a:pPr>
                      <a:r>
                        <a:rPr lang="kk-KZ" sz="700">
                          <a:effectLst/>
                        </a:rPr>
                        <a:t>6</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Жусип Нүрлен Асқарұлы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Құқық негіздері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dirty="0">
                          <a:effectLst/>
                        </a:rPr>
                        <a:t>Мырзамуратов Асан Бакирович</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2388824917"/>
                  </a:ext>
                </a:extLst>
              </a:tr>
              <a:tr h="366758">
                <a:tc>
                  <a:txBody>
                    <a:bodyPr/>
                    <a:lstStyle/>
                    <a:p>
                      <a:pPr>
                        <a:lnSpc>
                          <a:spcPct val="115000"/>
                        </a:lnSpc>
                        <a:spcAft>
                          <a:spcPts val="1000"/>
                        </a:spcAft>
                        <a:buNone/>
                      </a:pPr>
                      <a:r>
                        <a:rPr lang="kk-KZ" sz="700">
                          <a:effectLst/>
                        </a:rPr>
                        <a:t>7</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Косбаева Жұлдыз Мақсатқызы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11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Құқық негіздері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05.12.24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Келдибаева Гулшат Кураловна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908866536"/>
                  </a:ext>
                </a:extLst>
              </a:tr>
              <a:tr h="241873">
                <a:tc>
                  <a:txBody>
                    <a:bodyPr/>
                    <a:lstStyle/>
                    <a:p>
                      <a:pPr>
                        <a:lnSpc>
                          <a:spcPct val="115000"/>
                        </a:lnSpc>
                        <a:spcAft>
                          <a:spcPts val="1000"/>
                        </a:spcAft>
                        <a:buNone/>
                      </a:pPr>
                      <a:r>
                        <a:rPr lang="kk-KZ" sz="700">
                          <a:effectLst/>
                        </a:rPr>
                        <a:t>8</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Байжигит Лаззат Нургалиқызы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Химия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 №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Еркин Сауле Токтабаяновна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2041723052"/>
                  </a:ext>
                </a:extLst>
              </a:tr>
              <a:tr h="241873">
                <a:tc>
                  <a:txBody>
                    <a:bodyPr/>
                    <a:lstStyle/>
                    <a:p>
                      <a:pPr>
                        <a:lnSpc>
                          <a:spcPct val="115000"/>
                        </a:lnSpc>
                        <a:spcAft>
                          <a:spcPts val="1000"/>
                        </a:spcAft>
                        <a:buNone/>
                      </a:pPr>
                      <a:r>
                        <a:rPr lang="kk-KZ" sz="700">
                          <a:effectLst/>
                        </a:rPr>
                        <a:t>9</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Тухсанбай Ұлдана Алғабекқызы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11 «Б»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Химия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Абилова Улбосын Амзеевна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2941577984"/>
                  </a:ext>
                </a:extLst>
              </a:tr>
              <a:tr h="366758">
                <a:tc>
                  <a:txBody>
                    <a:bodyPr/>
                    <a:lstStyle/>
                    <a:p>
                      <a:pPr>
                        <a:lnSpc>
                          <a:spcPct val="115000"/>
                        </a:lnSpc>
                        <a:spcAft>
                          <a:spcPts val="1000"/>
                        </a:spcAft>
                        <a:buNone/>
                      </a:pPr>
                      <a:r>
                        <a:rPr lang="kk-KZ" sz="700">
                          <a:effectLst/>
                        </a:rPr>
                        <a:t>10</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Насен Маржан Касымқызы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Биология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  №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Абдикадырова Айгул Ажмухановна.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123476147"/>
                  </a:ext>
                </a:extLst>
              </a:tr>
              <a:tr h="394269">
                <a:tc>
                  <a:txBody>
                    <a:bodyPr/>
                    <a:lstStyle/>
                    <a:p>
                      <a:pPr>
                        <a:lnSpc>
                          <a:spcPct val="115000"/>
                        </a:lnSpc>
                        <a:spcAft>
                          <a:spcPts val="1000"/>
                        </a:spcAft>
                        <a:buNone/>
                      </a:pPr>
                      <a:r>
                        <a:rPr lang="kk-KZ" sz="700">
                          <a:effectLst/>
                        </a:rPr>
                        <a:t>11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Асылбек Гүлсезім Қайратқызы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«В»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Физика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Джелтаев Асхат Асетович</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1422254235"/>
                  </a:ext>
                </a:extLst>
              </a:tr>
              <a:tr h="394269">
                <a:tc>
                  <a:txBody>
                    <a:bodyPr/>
                    <a:lstStyle/>
                    <a:p>
                      <a:pPr>
                        <a:lnSpc>
                          <a:spcPct val="115000"/>
                        </a:lnSpc>
                        <a:spcAft>
                          <a:spcPts val="1000"/>
                        </a:spcAft>
                        <a:buNone/>
                      </a:pPr>
                      <a:r>
                        <a:rPr lang="kk-KZ" sz="700">
                          <a:effectLst/>
                        </a:rPr>
                        <a:t>12</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Кыпшакбай Арайлым Дауылбайқызы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9 «Ә»</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Информатика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dirty="0">
                          <a:effectLst/>
                        </a:rPr>
                        <a:t>Пән олимпиадасы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Туртабаева Улдар  Куанышбековна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575762662"/>
                  </a:ext>
                </a:extLst>
              </a:tr>
              <a:tr h="394269">
                <a:tc>
                  <a:txBody>
                    <a:bodyPr/>
                    <a:lstStyle/>
                    <a:p>
                      <a:pPr>
                        <a:lnSpc>
                          <a:spcPct val="115000"/>
                        </a:lnSpc>
                        <a:spcAft>
                          <a:spcPts val="1000"/>
                        </a:spcAft>
                        <a:buNone/>
                      </a:pPr>
                      <a:r>
                        <a:rPr lang="kk-KZ" sz="700">
                          <a:effectLst/>
                        </a:rPr>
                        <a:t>13</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Рахматулла Жарас Сергалиұлы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10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a:effectLst/>
                        </a:rPr>
                        <a:t>Информатика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04.12.24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tc>
                  <a:txBody>
                    <a:bodyPr/>
                    <a:lstStyle/>
                    <a:p>
                      <a:pPr>
                        <a:lnSpc>
                          <a:spcPct val="115000"/>
                        </a:lnSpc>
                        <a:spcAft>
                          <a:spcPts val="1000"/>
                        </a:spcAft>
                        <a:buNone/>
                        <a:tabLst>
                          <a:tab pos="900430" algn="l"/>
                        </a:tabLst>
                      </a:pPr>
                      <a:r>
                        <a:rPr lang="kk-KZ" sz="700" dirty="0">
                          <a:effectLst/>
                        </a:rPr>
                        <a:t>Абиров Нурсултан  Сапарбекулы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5626" marR="45626" marT="0" marB="0"/>
                </a:tc>
                <a:extLst>
                  <a:ext uri="{0D108BD9-81ED-4DB2-BD59-A6C34878D82A}">
                    <a16:rowId xmlns:a16="http://schemas.microsoft.com/office/drawing/2014/main" val="3139356618"/>
                  </a:ext>
                </a:extLst>
              </a:tr>
            </a:tbl>
          </a:graphicData>
        </a:graphic>
      </p:graphicFrame>
    </p:spTree>
    <p:extLst>
      <p:ext uri="{BB962C8B-B14F-4D97-AF65-F5344CB8AC3E}">
        <p14:creationId xmlns:p14="http://schemas.microsoft.com/office/powerpoint/2010/main" val="3952573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8FC8FD-6883-5C35-2E63-D7E79395889D}"/>
              </a:ext>
            </a:extLst>
          </p:cNvPr>
          <p:cNvSpPr>
            <a:spLocks noGrp="1"/>
          </p:cNvSpPr>
          <p:nvPr>
            <p:ph type="title"/>
          </p:nvPr>
        </p:nvSpPr>
        <p:spPr/>
        <p:txBody>
          <a:bodyPr>
            <a:normAutofit/>
          </a:bodyPr>
          <a:lstStyle/>
          <a:p>
            <a:pPr algn="ctr"/>
            <a:r>
              <a:rPr lang="ru-RU" sz="2000" dirty="0">
                <a:solidFill>
                  <a:srgbClr val="002060"/>
                </a:solidFill>
                <a:latin typeface="Times New Roman" panose="02020603050405020304" pitchFamily="18" charset="0"/>
                <a:cs typeface="Times New Roman" panose="02020603050405020304" pitchFamily="18" charset="0"/>
              </a:rPr>
              <a:t>"</a:t>
            </a:r>
            <a:r>
              <a:rPr lang="ru-RU" sz="2000" dirty="0" err="1">
                <a:solidFill>
                  <a:srgbClr val="002060"/>
                </a:solidFill>
                <a:latin typeface="Times New Roman" panose="02020603050405020304" pitchFamily="18" charset="0"/>
                <a:cs typeface="Times New Roman" panose="02020603050405020304" pitchFamily="18" charset="0"/>
              </a:rPr>
              <a:t>Шардара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мектеп-лицейінің</a:t>
            </a:r>
            <a:r>
              <a:rPr lang="ru-RU" sz="2000" dirty="0">
                <a:solidFill>
                  <a:srgbClr val="002060"/>
                </a:solidFill>
                <a:latin typeface="Times New Roman" panose="02020603050405020304" pitchFamily="18" charset="0"/>
                <a:cs typeface="Times New Roman" panose="02020603050405020304" pitchFamily="18" charset="0"/>
              </a:rPr>
              <a:t> 2024-2025 </a:t>
            </a:r>
            <a:r>
              <a:rPr lang="ru-RU" sz="2000" dirty="0" err="1">
                <a:solidFill>
                  <a:srgbClr val="002060"/>
                </a:solidFill>
                <a:latin typeface="Times New Roman" panose="02020603050405020304" pitchFamily="18" charset="0"/>
                <a:cs typeface="Times New Roman" panose="02020603050405020304" pitchFamily="18" charset="0"/>
              </a:rPr>
              <a:t>оқу</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жылында</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аудандық</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пән</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олимпадасы</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бойынша</a:t>
            </a:r>
            <a:r>
              <a:rPr lang="ru-RU" sz="2000" dirty="0">
                <a:solidFill>
                  <a:srgbClr val="002060"/>
                </a:solidFill>
                <a:latin typeface="Times New Roman" panose="02020603050405020304" pitchFamily="18" charset="0"/>
                <a:cs typeface="Times New Roman" panose="02020603050405020304" pitchFamily="18" charset="0"/>
              </a:rPr>
              <a:t> 5-6 </a:t>
            </a:r>
            <a:r>
              <a:rPr lang="ru-RU" sz="2000" dirty="0" err="1">
                <a:solidFill>
                  <a:srgbClr val="002060"/>
                </a:solidFill>
                <a:latin typeface="Times New Roman" panose="02020603050405020304" pitchFamily="18" charset="0"/>
                <a:cs typeface="Times New Roman" panose="02020603050405020304" pitchFamily="18" charset="0"/>
              </a:rPr>
              <a:t>сынып</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оқушыларының</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жетістіктері</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туралы</a:t>
            </a:r>
            <a:r>
              <a:rPr lang="ru-RU" sz="2000" dirty="0">
                <a:solidFill>
                  <a:srgbClr val="002060"/>
                </a:solidFill>
                <a:latin typeface="Times New Roman" panose="02020603050405020304" pitchFamily="18" charset="0"/>
                <a:cs typeface="Times New Roman" panose="02020603050405020304" pitchFamily="18" charset="0"/>
              </a:rPr>
              <a:t> </a:t>
            </a:r>
            <a:r>
              <a:rPr lang="ru-RU" sz="2000" dirty="0" err="1">
                <a:solidFill>
                  <a:srgbClr val="002060"/>
                </a:solidFill>
                <a:latin typeface="Times New Roman" panose="02020603050405020304" pitchFamily="18" charset="0"/>
                <a:cs typeface="Times New Roman" panose="02020603050405020304" pitchFamily="18" charset="0"/>
              </a:rPr>
              <a:t>мәлімет</a:t>
            </a:r>
            <a:r>
              <a:rPr lang="ru-RU" sz="2000" dirty="0">
                <a:solidFill>
                  <a:srgbClr val="002060"/>
                </a:solidFill>
                <a:latin typeface="Times New Roman" panose="02020603050405020304" pitchFamily="18" charset="0"/>
                <a:cs typeface="Times New Roman" panose="02020603050405020304" pitchFamily="18" charset="0"/>
              </a:rPr>
              <a:t> (14.11.-15.11.24 ж.) АББ №260  05.11.2024ж.</a:t>
            </a:r>
          </a:p>
        </p:txBody>
      </p:sp>
      <p:graphicFrame>
        <p:nvGraphicFramePr>
          <p:cNvPr id="6" name="Объект 5">
            <a:extLst>
              <a:ext uri="{FF2B5EF4-FFF2-40B4-BE49-F238E27FC236}">
                <a16:creationId xmlns:a16="http://schemas.microsoft.com/office/drawing/2014/main" id="{295EFA46-174E-216F-C8CF-A9EC23C06ACF}"/>
              </a:ext>
            </a:extLst>
          </p:cNvPr>
          <p:cNvGraphicFramePr>
            <a:graphicFrameLocks noGrp="1"/>
          </p:cNvGraphicFramePr>
          <p:nvPr>
            <p:ph idx="1"/>
            <p:extLst>
              <p:ext uri="{D42A27DB-BD31-4B8C-83A1-F6EECF244321}">
                <p14:modId xmlns:p14="http://schemas.microsoft.com/office/powerpoint/2010/main" val="2011522933"/>
              </p:ext>
            </p:extLst>
          </p:nvPr>
        </p:nvGraphicFramePr>
        <p:xfrm>
          <a:off x="522515" y="1740275"/>
          <a:ext cx="8904634" cy="4609084"/>
        </p:xfrm>
        <a:graphic>
          <a:graphicData uri="http://schemas.openxmlformats.org/drawingml/2006/table">
            <a:tbl>
              <a:tblPr firstRow="1" firstCol="1" bandRow="1">
                <a:tableStyleId>{5C22544A-7EE6-4342-B048-85BDC9FD1C3A}</a:tableStyleId>
              </a:tblPr>
              <a:tblGrid>
                <a:gridCol w="262447">
                  <a:extLst>
                    <a:ext uri="{9D8B030D-6E8A-4147-A177-3AD203B41FA5}">
                      <a16:colId xmlns:a16="http://schemas.microsoft.com/office/drawing/2014/main" val="624911190"/>
                    </a:ext>
                  </a:extLst>
                </a:gridCol>
                <a:gridCol w="1926057">
                  <a:extLst>
                    <a:ext uri="{9D8B030D-6E8A-4147-A177-3AD203B41FA5}">
                      <a16:colId xmlns:a16="http://schemas.microsoft.com/office/drawing/2014/main" val="777526504"/>
                    </a:ext>
                  </a:extLst>
                </a:gridCol>
                <a:gridCol w="787344">
                  <a:extLst>
                    <a:ext uri="{9D8B030D-6E8A-4147-A177-3AD203B41FA5}">
                      <a16:colId xmlns:a16="http://schemas.microsoft.com/office/drawing/2014/main" val="1088331098"/>
                    </a:ext>
                  </a:extLst>
                </a:gridCol>
                <a:gridCol w="1225786">
                  <a:extLst>
                    <a:ext uri="{9D8B030D-6E8A-4147-A177-3AD203B41FA5}">
                      <a16:colId xmlns:a16="http://schemas.microsoft.com/office/drawing/2014/main" val="51753802"/>
                    </a:ext>
                  </a:extLst>
                </a:gridCol>
                <a:gridCol w="1138099">
                  <a:extLst>
                    <a:ext uri="{9D8B030D-6E8A-4147-A177-3AD203B41FA5}">
                      <a16:colId xmlns:a16="http://schemas.microsoft.com/office/drawing/2014/main" val="3472258206"/>
                    </a:ext>
                  </a:extLst>
                </a:gridCol>
                <a:gridCol w="787344">
                  <a:extLst>
                    <a:ext uri="{9D8B030D-6E8A-4147-A177-3AD203B41FA5}">
                      <a16:colId xmlns:a16="http://schemas.microsoft.com/office/drawing/2014/main" val="1671491008"/>
                    </a:ext>
                  </a:extLst>
                </a:gridCol>
                <a:gridCol w="963339">
                  <a:extLst>
                    <a:ext uri="{9D8B030D-6E8A-4147-A177-3AD203B41FA5}">
                      <a16:colId xmlns:a16="http://schemas.microsoft.com/office/drawing/2014/main" val="501453162"/>
                    </a:ext>
                  </a:extLst>
                </a:gridCol>
                <a:gridCol w="787344">
                  <a:extLst>
                    <a:ext uri="{9D8B030D-6E8A-4147-A177-3AD203B41FA5}">
                      <a16:colId xmlns:a16="http://schemas.microsoft.com/office/drawing/2014/main" val="1772266052"/>
                    </a:ext>
                  </a:extLst>
                </a:gridCol>
                <a:gridCol w="1026874">
                  <a:extLst>
                    <a:ext uri="{9D8B030D-6E8A-4147-A177-3AD203B41FA5}">
                      <a16:colId xmlns:a16="http://schemas.microsoft.com/office/drawing/2014/main" val="1944829244"/>
                    </a:ext>
                  </a:extLst>
                </a:gridCol>
              </a:tblGrid>
              <a:tr h="431041">
                <a:tc>
                  <a:txBody>
                    <a:bodyPr/>
                    <a:lstStyle/>
                    <a:p>
                      <a:pPr>
                        <a:lnSpc>
                          <a:spcPct val="115000"/>
                        </a:lnSpc>
                        <a:spcAft>
                          <a:spcPts val="1000"/>
                        </a:spcAft>
                        <a:buNone/>
                      </a:pPr>
                      <a:r>
                        <a:rPr lang="kk-KZ" sz="900" dirty="0">
                          <a:effectLst/>
                        </a:rPr>
                        <a:t>№</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gn="ctr">
                        <a:lnSpc>
                          <a:spcPct val="115000"/>
                        </a:lnSpc>
                        <a:spcAft>
                          <a:spcPts val="1000"/>
                        </a:spcAft>
                        <a:buNone/>
                      </a:pPr>
                      <a:r>
                        <a:rPr lang="kk-KZ" sz="900" dirty="0">
                          <a:effectLst/>
                        </a:rPr>
                        <a:t>Оқушының</a:t>
                      </a:r>
                      <a:endParaRPr lang="ru-RU" sz="800" dirty="0">
                        <a:effectLst/>
                      </a:endParaRPr>
                    </a:p>
                    <a:p>
                      <a:pPr algn="ctr">
                        <a:lnSpc>
                          <a:spcPct val="115000"/>
                        </a:lnSpc>
                        <a:spcAft>
                          <a:spcPts val="1000"/>
                        </a:spcAft>
                        <a:buNone/>
                      </a:pPr>
                      <a:r>
                        <a:rPr lang="kk-KZ" sz="900" dirty="0">
                          <a:effectLst/>
                        </a:rPr>
                        <a:t>аты-жөні</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Сыныбы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dirty="0">
                          <a:effectLst/>
                        </a:rPr>
                        <a:t>             Пәні</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Қатысқан  </a:t>
                      </a:r>
                      <a:endParaRPr lang="ru-RU" sz="800">
                        <a:effectLst/>
                      </a:endParaRPr>
                    </a:p>
                    <a:p>
                      <a:pPr>
                        <a:lnSpc>
                          <a:spcPct val="115000"/>
                        </a:lnSpc>
                        <a:spcAft>
                          <a:spcPts val="1000"/>
                        </a:spcAft>
                        <a:buNone/>
                      </a:pPr>
                      <a:r>
                        <a:rPr lang="kk-KZ" sz="900">
                          <a:effectLst/>
                        </a:rPr>
                        <a:t>іс-шарасы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Деңгейі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Өткен  күні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Алған </a:t>
                      </a:r>
                      <a:endParaRPr lang="ru-RU" sz="800">
                        <a:effectLst/>
                      </a:endParaRPr>
                    </a:p>
                    <a:p>
                      <a:pPr>
                        <a:lnSpc>
                          <a:spcPct val="115000"/>
                        </a:lnSpc>
                        <a:spcAft>
                          <a:spcPts val="1000"/>
                        </a:spcAft>
                        <a:buNone/>
                      </a:pPr>
                      <a:r>
                        <a:rPr lang="kk-KZ" sz="900">
                          <a:effectLst/>
                        </a:rPr>
                        <a:t>орны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мұғалімі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3912375064"/>
                  </a:ext>
                </a:extLst>
              </a:tr>
              <a:tr h="461680">
                <a:tc>
                  <a:txBody>
                    <a:bodyPr/>
                    <a:lstStyle/>
                    <a:p>
                      <a:pPr>
                        <a:lnSpc>
                          <a:spcPct val="115000"/>
                        </a:lnSpc>
                        <a:spcAft>
                          <a:spcPts val="1000"/>
                        </a:spcAft>
                        <a:buNone/>
                      </a:pPr>
                      <a:r>
                        <a:rPr lang="kk-KZ" sz="900">
                          <a:effectLst/>
                        </a:rPr>
                        <a:t>1</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Эрназар Айару Азретқызы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en-US" sz="900">
                          <a:effectLst/>
                        </a:rPr>
                        <a:t>5</a:t>
                      </a:r>
                      <a:r>
                        <a:rPr lang="kk-KZ" sz="900">
                          <a:effectLst/>
                        </a:rPr>
                        <a:t>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Қазақ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Жексенбаева Салтанат Жаксыбековна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957585749"/>
                  </a:ext>
                </a:extLst>
              </a:tr>
              <a:tr h="431041">
                <a:tc>
                  <a:txBody>
                    <a:bodyPr/>
                    <a:lstStyle/>
                    <a:p>
                      <a:pPr>
                        <a:lnSpc>
                          <a:spcPct val="115000"/>
                        </a:lnSpc>
                        <a:spcAft>
                          <a:spcPts val="1000"/>
                        </a:spcAft>
                        <a:buNone/>
                      </a:pPr>
                      <a:r>
                        <a:rPr lang="kk-KZ" sz="900">
                          <a:effectLst/>
                        </a:rPr>
                        <a:t>2</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Бауыржан Жания Бейбітқызы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«А»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Қазақ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Алматова Салиха Сериковна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581994460"/>
                  </a:ext>
                </a:extLst>
              </a:tr>
              <a:tr h="461680">
                <a:tc>
                  <a:txBody>
                    <a:bodyPr/>
                    <a:lstStyle/>
                    <a:p>
                      <a:pPr>
                        <a:lnSpc>
                          <a:spcPct val="115000"/>
                        </a:lnSpc>
                        <a:spcAft>
                          <a:spcPts val="1000"/>
                        </a:spcAft>
                        <a:buNone/>
                      </a:pPr>
                      <a:r>
                        <a:rPr lang="kk-KZ" sz="900">
                          <a:effectLst/>
                        </a:rPr>
                        <a:t>3</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Тұрысбек Ұлпан Мұратқызы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5 «Б»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Орыс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№2007</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Тургунбаева Гульчехра Кадиржанқызы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705027185"/>
                  </a:ext>
                </a:extLst>
              </a:tr>
              <a:tr h="461680">
                <a:tc>
                  <a:txBody>
                    <a:bodyPr/>
                    <a:lstStyle/>
                    <a:p>
                      <a:pPr>
                        <a:lnSpc>
                          <a:spcPct val="115000"/>
                        </a:lnSpc>
                        <a:spcAft>
                          <a:spcPts val="1000"/>
                        </a:spcAft>
                        <a:buNone/>
                      </a:pPr>
                      <a:r>
                        <a:rPr lang="kk-KZ" sz="900">
                          <a:effectLst/>
                        </a:rPr>
                        <a:t>4</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Абдаз Мейрбек Шералыұлы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«Б»</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Орыс тілі мен әдебиеті</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Тулешова Гульзипа Алтынбековна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608979973"/>
                  </a:ext>
                </a:extLst>
              </a:tr>
              <a:tr h="461680">
                <a:tc>
                  <a:txBody>
                    <a:bodyPr/>
                    <a:lstStyle/>
                    <a:p>
                      <a:pPr>
                        <a:lnSpc>
                          <a:spcPct val="115000"/>
                        </a:lnSpc>
                        <a:spcAft>
                          <a:spcPts val="1000"/>
                        </a:spcAft>
                        <a:buNone/>
                      </a:pPr>
                      <a:r>
                        <a:rPr lang="kk-KZ" sz="900">
                          <a:effectLst/>
                        </a:rPr>
                        <a:t>5</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Сәрсен Абат Болатұлы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«Б»</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Тарих</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Шагырбаева Гулжан Тасполатовна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635675322"/>
                  </a:ext>
                </a:extLst>
              </a:tr>
              <a:tr h="461680">
                <a:tc>
                  <a:txBody>
                    <a:bodyPr/>
                    <a:lstStyle/>
                    <a:p>
                      <a:pPr>
                        <a:lnSpc>
                          <a:spcPct val="115000"/>
                        </a:lnSpc>
                        <a:spcAft>
                          <a:spcPts val="1000"/>
                        </a:spcAft>
                        <a:buNone/>
                      </a:pPr>
                      <a:r>
                        <a:rPr lang="kk-KZ" sz="900">
                          <a:effectLst/>
                        </a:rPr>
                        <a:t>6</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Қурбанғали Ілияс Ерғалиұлы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5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Ағылшын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Сатбекова Куралай Тулегеновна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1016793939"/>
                  </a:ext>
                </a:extLst>
              </a:tr>
              <a:tr h="431041">
                <a:tc>
                  <a:txBody>
                    <a:bodyPr/>
                    <a:lstStyle/>
                    <a:p>
                      <a:pPr>
                        <a:lnSpc>
                          <a:spcPct val="115000"/>
                        </a:lnSpc>
                        <a:spcAft>
                          <a:spcPts val="1000"/>
                        </a:spcAft>
                        <a:buNone/>
                      </a:pPr>
                      <a:r>
                        <a:rPr lang="kk-KZ" sz="900">
                          <a:effectLst/>
                        </a:rPr>
                        <a:t>7</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Мырзабек Мерей Улықмуратқызы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«Б»</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Ағылшын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15.11.24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Бейсенова Лаура Еркинбековна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3162087994"/>
                  </a:ext>
                </a:extLst>
              </a:tr>
              <a:tr h="431041">
                <a:tc>
                  <a:txBody>
                    <a:bodyPr/>
                    <a:lstStyle/>
                    <a:p>
                      <a:pPr>
                        <a:lnSpc>
                          <a:spcPct val="115000"/>
                        </a:lnSpc>
                        <a:spcAft>
                          <a:spcPts val="1000"/>
                        </a:spcAft>
                        <a:buNone/>
                      </a:pPr>
                      <a:r>
                        <a:rPr lang="kk-KZ" sz="900">
                          <a:effectLst/>
                        </a:rPr>
                        <a:t>8</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Дүкен Ақерке Темірханқызы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6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Жаратылыстану</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dirty="0">
                          <a:effectLst/>
                        </a:rPr>
                        <a:t>15.11.24 ж.</a:t>
                      </a:r>
                      <a:endParaRPr lang="ru-RU" sz="800" dirty="0">
                        <a:effectLst/>
                      </a:endParaRPr>
                    </a:p>
                    <a:p>
                      <a:pPr>
                        <a:lnSpc>
                          <a:spcPct val="115000"/>
                        </a:lnSpc>
                        <a:spcAft>
                          <a:spcPts val="1000"/>
                        </a:spcAft>
                        <a:buNone/>
                      </a:pPr>
                      <a:r>
                        <a:rPr lang="kk-KZ" sz="900" dirty="0">
                          <a:effectLst/>
                        </a:rPr>
                        <a:t>№</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Сатылғанова Мадина Тагаевна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1736330084"/>
                  </a:ext>
                </a:extLst>
              </a:tr>
              <a:tr h="461680">
                <a:tc>
                  <a:txBody>
                    <a:bodyPr/>
                    <a:lstStyle/>
                    <a:p>
                      <a:pPr>
                        <a:lnSpc>
                          <a:spcPct val="115000"/>
                        </a:lnSpc>
                        <a:spcAft>
                          <a:spcPts val="1000"/>
                        </a:spcAft>
                        <a:buNone/>
                      </a:pPr>
                      <a:r>
                        <a:rPr lang="kk-KZ" sz="900">
                          <a:effectLst/>
                        </a:rPr>
                        <a:t>9</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Бейдулла Рамазан Жиенбекұлы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5 «А»</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a:effectLst/>
                        </a:rPr>
                        <a:t>Математика</a:t>
                      </a:r>
                      <a:endParaRPr lang="ru-RU" sz="800">
                        <a:effectLst/>
                      </a:endParaRPr>
                    </a:p>
                    <a:p>
                      <a:pPr>
                        <a:lnSpc>
                          <a:spcPct val="115000"/>
                        </a:lnSpc>
                        <a:spcAft>
                          <a:spcPts val="1000"/>
                        </a:spcAft>
                        <a:buNone/>
                        <a:tabLst>
                          <a:tab pos="900430" algn="l"/>
                        </a:tabLst>
                      </a:pPr>
                      <a:r>
                        <a:rPr lang="kk-KZ" sz="900">
                          <a:effectLst/>
                        </a:rPr>
                        <a:t>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Пән олимпиадасы</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Аудандық </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14.11.24 ж.</a:t>
                      </a:r>
                      <a:endParaRPr lang="ru-RU" sz="800">
                        <a:effectLst/>
                      </a:endParaRPr>
                    </a:p>
                    <a:p>
                      <a:pPr>
                        <a:lnSpc>
                          <a:spcPct val="115000"/>
                        </a:lnSpc>
                        <a:spcAft>
                          <a:spcPts val="1000"/>
                        </a:spcAft>
                        <a:buNone/>
                      </a:pPr>
                      <a:r>
                        <a:rPr lang="kk-KZ" sz="900">
                          <a:effectLst/>
                        </a:rPr>
                        <a:t>№</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pPr>
                      <a:r>
                        <a:rPr lang="kk-KZ" sz="900">
                          <a:effectLst/>
                        </a:rPr>
                        <a:t>І орын</a:t>
                      </a:r>
                      <a:endParaRPr lang="ru-RU"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tc>
                  <a:txBody>
                    <a:bodyPr/>
                    <a:lstStyle/>
                    <a:p>
                      <a:pPr>
                        <a:lnSpc>
                          <a:spcPct val="115000"/>
                        </a:lnSpc>
                        <a:spcAft>
                          <a:spcPts val="1000"/>
                        </a:spcAft>
                        <a:buNone/>
                        <a:tabLst>
                          <a:tab pos="900430" algn="l"/>
                        </a:tabLst>
                      </a:pPr>
                      <a:r>
                        <a:rPr lang="kk-KZ" sz="900" dirty="0">
                          <a:effectLst/>
                        </a:rPr>
                        <a:t>Сабырхан Меруерт Өсерханқызы</a:t>
                      </a:r>
                      <a:endParaRPr lang="ru-RU"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9653" marR="49653" marT="0" marB="0"/>
                </a:tc>
                <a:extLst>
                  <a:ext uri="{0D108BD9-81ED-4DB2-BD59-A6C34878D82A}">
                    <a16:rowId xmlns:a16="http://schemas.microsoft.com/office/drawing/2014/main" val="2023202232"/>
                  </a:ext>
                </a:extLst>
              </a:tr>
            </a:tbl>
          </a:graphicData>
        </a:graphic>
      </p:graphicFrame>
    </p:spTree>
    <p:extLst>
      <p:ext uri="{BB962C8B-B14F-4D97-AF65-F5344CB8AC3E}">
        <p14:creationId xmlns:p14="http://schemas.microsoft.com/office/powerpoint/2010/main" val="25565580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a:extLst>
              <a:ext uri="{FF2B5EF4-FFF2-40B4-BE49-F238E27FC236}">
                <a16:creationId xmlns:a16="http://schemas.microsoft.com/office/drawing/2014/main" id="{65935801-C746-C8F7-E09D-7FE16CB83142}"/>
              </a:ext>
            </a:extLst>
          </p:cNvPr>
          <p:cNvSpPr>
            <a:spLocks noGrp="1"/>
          </p:cNvSpPr>
          <p:nvPr>
            <p:ph type="ctrTitle"/>
          </p:nvPr>
        </p:nvSpPr>
        <p:spPr>
          <a:xfrm>
            <a:off x="1523998" y="441228"/>
            <a:ext cx="7871929" cy="1061000"/>
          </a:xfrm>
        </p:spPr>
        <p:txBody>
          <a:bodyPr>
            <a:normAutofit fontScale="90000"/>
          </a:bodyPr>
          <a:lstStyle/>
          <a:p>
            <a:pPr algn="ctr"/>
            <a:r>
              <a:rPr lang="ru-RU" sz="2400" b="1" dirty="0">
                <a:solidFill>
                  <a:schemeClr val="tx1"/>
                </a:solidFill>
                <a:latin typeface="Times New Roman" panose="02020603050405020304" pitchFamily="18" charset="0"/>
                <a:cs typeface="Times New Roman" panose="02020603050405020304" pitchFamily="18" charset="0"/>
              </a:rPr>
              <a:t>"</a:t>
            </a:r>
            <a:r>
              <a:rPr lang="ru-RU" sz="2400" b="1" dirty="0" err="1">
                <a:solidFill>
                  <a:schemeClr val="tx1"/>
                </a:solidFill>
                <a:latin typeface="Times New Roman" panose="02020603050405020304" pitchFamily="18" charset="0"/>
                <a:cs typeface="Times New Roman" panose="02020603050405020304" pitchFamily="18" charset="0"/>
              </a:rPr>
              <a:t>Шардара</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мектеп-лицейінің</a:t>
            </a:r>
            <a:r>
              <a:rPr lang="ru-RU" sz="2400" b="1" dirty="0">
                <a:solidFill>
                  <a:schemeClr val="tx1"/>
                </a:solidFill>
                <a:latin typeface="Times New Roman" panose="02020603050405020304" pitchFamily="18" charset="0"/>
                <a:cs typeface="Times New Roman" panose="02020603050405020304" pitchFamily="18" charset="0"/>
              </a:rPr>
              <a:t> 2024-2025 </a:t>
            </a:r>
            <a:r>
              <a:rPr lang="ru-RU" sz="2400" b="1" dirty="0" err="1">
                <a:solidFill>
                  <a:schemeClr val="tx1"/>
                </a:solidFill>
                <a:latin typeface="Times New Roman" panose="02020603050405020304" pitchFamily="18" charset="0"/>
                <a:cs typeface="Times New Roman" panose="02020603050405020304" pitchFamily="18" charset="0"/>
              </a:rPr>
              <a:t>оқу</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жылында</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аудандық</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пән</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олимпадасы</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бойынша</a:t>
            </a:r>
            <a:r>
              <a:rPr lang="ru-RU" sz="2400" b="1" dirty="0">
                <a:solidFill>
                  <a:schemeClr val="tx1"/>
                </a:solidFill>
                <a:latin typeface="Times New Roman" panose="02020603050405020304" pitchFamily="18" charset="0"/>
                <a:cs typeface="Times New Roman" panose="02020603050405020304" pitchFamily="18" charset="0"/>
              </a:rPr>
              <a:t> 7-8 </a:t>
            </a:r>
            <a:r>
              <a:rPr lang="ru-RU" sz="2400" b="1" dirty="0" err="1">
                <a:solidFill>
                  <a:schemeClr val="tx1"/>
                </a:solidFill>
                <a:latin typeface="Times New Roman" panose="02020603050405020304" pitchFamily="18" charset="0"/>
                <a:cs typeface="Times New Roman" panose="02020603050405020304" pitchFamily="18" charset="0"/>
              </a:rPr>
              <a:t>сынып</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оқушыларының</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жетістіктері</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туралы</a:t>
            </a:r>
            <a:r>
              <a:rPr lang="ru-RU" sz="2400" b="1" dirty="0">
                <a:solidFill>
                  <a:schemeClr val="tx1"/>
                </a:solidFill>
                <a:latin typeface="Times New Roman" panose="02020603050405020304" pitchFamily="18" charset="0"/>
                <a:cs typeface="Times New Roman" panose="02020603050405020304" pitchFamily="18" charset="0"/>
              </a:rPr>
              <a:t> </a:t>
            </a:r>
            <a:r>
              <a:rPr lang="ru-RU" sz="2400" b="1" dirty="0" err="1">
                <a:solidFill>
                  <a:schemeClr val="tx1"/>
                </a:solidFill>
                <a:latin typeface="Times New Roman" panose="02020603050405020304" pitchFamily="18" charset="0"/>
                <a:cs typeface="Times New Roman" panose="02020603050405020304" pitchFamily="18" charset="0"/>
              </a:rPr>
              <a:t>мәлімет</a:t>
            </a:r>
            <a:r>
              <a:rPr lang="ru-RU" sz="2400" b="1" dirty="0">
                <a:solidFill>
                  <a:schemeClr val="tx1"/>
                </a:solidFill>
                <a:latin typeface="Times New Roman" panose="02020603050405020304" pitchFamily="18" charset="0"/>
                <a:cs typeface="Times New Roman" panose="02020603050405020304" pitchFamily="18" charset="0"/>
              </a:rPr>
              <a:t/>
            </a:r>
            <a:br>
              <a:rPr lang="ru-RU" sz="2400" b="1" dirty="0">
                <a:solidFill>
                  <a:schemeClr val="tx1"/>
                </a:solidFill>
                <a:latin typeface="Times New Roman" panose="02020603050405020304" pitchFamily="18" charset="0"/>
                <a:cs typeface="Times New Roman" panose="02020603050405020304" pitchFamily="18" charset="0"/>
              </a:rPr>
            </a:br>
            <a:r>
              <a:rPr lang="ru-RU" sz="2400" b="1" dirty="0">
                <a:solidFill>
                  <a:schemeClr val="tx1"/>
                </a:solidFill>
                <a:latin typeface="Times New Roman" panose="02020603050405020304" pitchFamily="18" charset="0"/>
                <a:cs typeface="Times New Roman" panose="02020603050405020304" pitchFamily="18" charset="0"/>
              </a:rPr>
              <a:t> (09.12.-10.12.24 ж.) АББ №278  06.12.2024 ж.</a:t>
            </a:r>
          </a:p>
        </p:txBody>
      </p:sp>
      <p:sp>
        <p:nvSpPr>
          <p:cNvPr id="3" name="Подзаголовок 2"/>
          <p:cNvSpPr>
            <a:spLocks noGrp="1"/>
          </p:cNvSpPr>
          <p:nvPr>
            <p:ph type="subTitle" idx="1"/>
          </p:nvPr>
        </p:nvSpPr>
        <p:spPr>
          <a:xfrm>
            <a:off x="1523999" y="1735494"/>
            <a:ext cx="10451123" cy="4681278"/>
          </a:xfrm>
        </p:spPr>
        <p:txBody>
          <a:bodyPr>
            <a:normAutofit fontScale="77500" lnSpcReduction="20000"/>
          </a:bodyPr>
          <a:lstStyle/>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b="1" dirty="0"/>
          </a:p>
          <a:p>
            <a:endParaRPr lang="kk-KZ" sz="1500" b="1" dirty="0">
              <a:latin typeface="Times New Roman" panose="02020603050405020304" pitchFamily="18" charset="0"/>
              <a:cs typeface="Times New Roman" panose="02020603050405020304" pitchFamily="18" charset="0"/>
            </a:endParaRPr>
          </a:p>
          <a:p>
            <a:endParaRPr lang="kk-KZ" sz="1500" b="1" dirty="0">
              <a:latin typeface="Times New Roman" panose="02020603050405020304" pitchFamily="18" charset="0"/>
              <a:cs typeface="Times New Roman" panose="02020603050405020304" pitchFamily="18" charset="0"/>
            </a:endParaRPr>
          </a:p>
          <a:p>
            <a:r>
              <a:rPr lang="kk-KZ" b="1" dirty="0"/>
              <a:t> </a:t>
            </a:r>
            <a:endParaRPr lang="en-US" dirty="0"/>
          </a:p>
          <a:p>
            <a:pPr algn="r"/>
            <a:r>
              <a:rPr lang="kk-KZ" sz="1300" dirty="0">
                <a:latin typeface="Times New Roman" panose="02020603050405020304" pitchFamily="18" charset="0"/>
                <a:cs typeface="Times New Roman" panose="02020603050405020304" pitchFamily="18" charset="0"/>
              </a:rPr>
              <a:t>Дайындаған: Э.Кулиева</a:t>
            </a:r>
            <a:endParaRPr lang="en-US" sz="1300" dirty="0">
              <a:latin typeface="Times New Roman" panose="02020603050405020304" pitchFamily="18" charset="0"/>
              <a:cs typeface="Times New Roman" panose="02020603050405020304" pitchFamily="18" charset="0"/>
            </a:endParaRPr>
          </a:p>
          <a:p>
            <a:pPr algn="r"/>
            <a:endParaRPr lang="en-US" sz="1300" dirty="0">
              <a:latin typeface="Times New Roman" panose="02020603050405020304" pitchFamily="18" charset="0"/>
              <a:cs typeface="Times New Roman" panose="02020603050405020304" pitchFamily="18" charset="0"/>
            </a:endParaRPr>
          </a:p>
        </p:txBody>
      </p:sp>
      <p:graphicFrame>
        <p:nvGraphicFramePr>
          <p:cNvPr id="7" name="Таблица 6">
            <a:extLst>
              <a:ext uri="{FF2B5EF4-FFF2-40B4-BE49-F238E27FC236}">
                <a16:creationId xmlns:a16="http://schemas.microsoft.com/office/drawing/2014/main" id="{6F41FA3E-28D1-1AC4-EBE0-4A3E83691094}"/>
              </a:ext>
            </a:extLst>
          </p:cNvPr>
          <p:cNvGraphicFramePr>
            <a:graphicFrameLocks noGrp="1"/>
          </p:cNvGraphicFramePr>
          <p:nvPr>
            <p:extLst>
              <p:ext uri="{D42A27DB-BD31-4B8C-83A1-F6EECF244321}">
                <p14:modId xmlns:p14="http://schemas.microsoft.com/office/powerpoint/2010/main" val="188210711"/>
              </p:ext>
            </p:extLst>
          </p:nvPr>
        </p:nvGraphicFramePr>
        <p:xfrm>
          <a:off x="541176" y="1735494"/>
          <a:ext cx="9134668" cy="4681284"/>
        </p:xfrm>
        <a:graphic>
          <a:graphicData uri="http://schemas.openxmlformats.org/drawingml/2006/table">
            <a:tbl>
              <a:tblPr firstRow="1" firstCol="1" bandRow="1">
                <a:tableStyleId>{5C22544A-7EE6-4342-B048-85BDC9FD1C3A}</a:tableStyleId>
              </a:tblPr>
              <a:tblGrid>
                <a:gridCol w="352977">
                  <a:extLst>
                    <a:ext uri="{9D8B030D-6E8A-4147-A177-3AD203B41FA5}">
                      <a16:colId xmlns:a16="http://schemas.microsoft.com/office/drawing/2014/main" val="50388176"/>
                    </a:ext>
                  </a:extLst>
                </a:gridCol>
                <a:gridCol w="1843530">
                  <a:extLst>
                    <a:ext uri="{9D8B030D-6E8A-4147-A177-3AD203B41FA5}">
                      <a16:colId xmlns:a16="http://schemas.microsoft.com/office/drawing/2014/main" val="3782507094"/>
                    </a:ext>
                  </a:extLst>
                </a:gridCol>
                <a:gridCol w="789554">
                  <a:extLst>
                    <a:ext uri="{9D8B030D-6E8A-4147-A177-3AD203B41FA5}">
                      <a16:colId xmlns:a16="http://schemas.microsoft.com/office/drawing/2014/main" val="3630417968"/>
                    </a:ext>
                  </a:extLst>
                </a:gridCol>
                <a:gridCol w="1141292">
                  <a:extLst>
                    <a:ext uri="{9D8B030D-6E8A-4147-A177-3AD203B41FA5}">
                      <a16:colId xmlns:a16="http://schemas.microsoft.com/office/drawing/2014/main" val="3759081402"/>
                    </a:ext>
                  </a:extLst>
                </a:gridCol>
                <a:gridCol w="1229226">
                  <a:extLst>
                    <a:ext uri="{9D8B030D-6E8A-4147-A177-3AD203B41FA5}">
                      <a16:colId xmlns:a16="http://schemas.microsoft.com/office/drawing/2014/main" val="510562715"/>
                    </a:ext>
                  </a:extLst>
                </a:gridCol>
                <a:gridCol w="789554">
                  <a:extLst>
                    <a:ext uri="{9D8B030D-6E8A-4147-A177-3AD203B41FA5}">
                      <a16:colId xmlns:a16="http://schemas.microsoft.com/office/drawing/2014/main" val="121986252"/>
                    </a:ext>
                  </a:extLst>
                </a:gridCol>
                <a:gridCol w="966041">
                  <a:extLst>
                    <a:ext uri="{9D8B030D-6E8A-4147-A177-3AD203B41FA5}">
                      <a16:colId xmlns:a16="http://schemas.microsoft.com/office/drawing/2014/main" val="899611838"/>
                    </a:ext>
                  </a:extLst>
                </a:gridCol>
                <a:gridCol w="705954">
                  <a:extLst>
                    <a:ext uri="{9D8B030D-6E8A-4147-A177-3AD203B41FA5}">
                      <a16:colId xmlns:a16="http://schemas.microsoft.com/office/drawing/2014/main" val="3507903178"/>
                    </a:ext>
                  </a:extLst>
                </a:gridCol>
                <a:gridCol w="1316540">
                  <a:extLst>
                    <a:ext uri="{9D8B030D-6E8A-4147-A177-3AD203B41FA5}">
                      <a16:colId xmlns:a16="http://schemas.microsoft.com/office/drawing/2014/main" val="988410289"/>
                    </a:ext>
                  </a:extLst>
                </a:gridCol>
              </a:tblGrid>
              <a:tr h="390107">
                <a:tc>
                  <a:txBody>
                    <a:bodyPr/>
                    <a:lstStyle/>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gn="ctr">
                        <a:lnSpc>
                          <a:spcPct val="115000"/>
                        </a:lnSpc>
                        <a:spcAft>
                          <a:spcPts val="1000"/>
                        </a:spcAft>
                        <a:buNone/>
                      </a:pPr>
                      <a:r>
                        <a:rPr lang="kk-KZ" sz="700">
                          <a:effectLst/>
                        </a:rPr>
                        <a:t>Оқушының</a:t>
                      </a:r>
                      <a:endParaRPr lang="ru-RU" sz="700">
                        <a:effectLst/>
                      </a:endParaRPr>
                    </a:p>
                    <a:p>
                      <a:pPr algn="ctr">
                        <a:lnSpc>
                          <a:spcPct val="115000"/>
                        </a:lnSpc>
                        <a:spcAft>
                          <a:spcPts val="1000"/>
                        </a:spcAft>
                        <a:buNone/>
                      </a:pPr>
                      <a:r>
                        <a:rPr lang="kk-KZ" sz="700">
                          <a:effectLst/>
                        </a:rPr>
                        <a:t>аты-жөні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Сыныбы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             Пәні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Қатысқан  </a:t>
                      </a:r>
                      <a:endParaRPr lang="ru-RU" sz="700">
                        <a:effectLst/>
                      </a:endParaRPr>
                    </a:p>
                    <a:p>
                      <a:pPr>
                        <a:lnSpc>
                          <a:spcPct val="115000"/>
                        </a:lnSpc>
                        <a:spcAft>
                          <a:spcPts val="1000"/>
                        </a:spcAft>
                        <a:buNone/>
                      </a:pPr>
                      <a:r>
                        <a:rPr lang="kk-KZ" sz="700">
                          <a:effectLst/>
                        </a:rPr>
                        <a:t>іс-шарасы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Деңгейі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Өткен  күні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Алған </a:t>
                      </a:r>
                      <a:endParaRPr lang="ru-RU" sz="700">
                        <a:effectLst/>
                      </a:endParaRPr>
                    </a:p>
                    <a:p>
                      <a:pPr>
                        <a:lnSpc>
                          <a:spcPct val="115000"/>
                        </a:lnSpc>
                        <a:spcAft>
                          <a:spcPts val="1000"/>
                        </a:spcAft>
                        <a:buNone/>
                      </a:pPr>
                      <a:r>
                        <a:rPr lang="kk-KZ" sz="700">
                          <a:effectLst/>
                        </a:rPr>
                        <a:t>орны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мұғалімі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620850760"/>
                  </a:ext>
                </a:extLst>
              </a:tr>
              <a:tr h="390107">
                <a:tc>
                  <a:txBody>
                    <a:bodyPr/>
                    <a:lstStyle/>
                    <a:p>
                      <a:pPr>
                        <a:lnSpc>
                          <a:spcPct val="115000"/>
                        </a:lnSpc>
                        <a:spcAft>
                          <a:spcPts val="1000"/>
                        </a:spcAft>
                        <a:buNone/>
                      </a:pPr>
                      <a:r>
                        <a:rPr lang="kk-KZ" sz="700">
                          <a:effectLst/>
                        </a:rPr>
                        <a:t>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Анламас Іңкәр </a:t>
                      </a:r>
                      <a:r>
                        <a:rPr lang="ru-RU" sz="700">
                          <a:effectLst/>
                        </a:rPr>
                        <a:t>Кенжеханқызы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7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Қазақ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Жексенбаева Салтанат Жаксыбековна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2669771598"/>
                  </a:ext>
                </a:extLst>
              </a:tr>
              <a:tr h="390107">
                <a:tc>
                  <a:txBody>
                    <a:bodyPr/>
                    <a:lstStyle/>
                    <a:p>
                      <a:pPr>
                        <a:lnSpc>
                          <a:spcPct val="115000"/>
                        </a:lnSpc>
                        <a:spcAft>
                          <a:spcPts val="1000"/>
                        </a:spcAft>
                        <a:buNone/>
                      </a:pPr>
                      <a:r>
                        <a:rPr lang="kk-KZ" sz="700">
                          <a:effectLst/>
                        </a:rPr>
                        <a:t>2</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Тилеухан Нұрдәулет Камбарханұлы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«В»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Қазақ тілі мен әдебиеті</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10.02.24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Ибадуллаева Эльмира Жусиповна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28573849"/>
                  </a:ext>
                </a:extLst>
              </a:tr>
              <a:tr h="390107">
                <a:tc>
                  <a:txBody>
                    <a:bodyPr/>
                    <a:lstStyle/>
                    <a:p>
                      <a:pPr>
                        <a:lnSpc>
                          <a:spcPct val="115000"/>
                        </a:lnSpc>
                        <a:spcAft>
                          <a:spcPts val="1000"/>
                        </a:spcAft>
                        <a:buNone/>
                      </a:pPr>
                      <a:r>
                        <a:rPr lang="kk-KZ" sz="700">
                          <a:effectLst/>
                        </a:rPr>
                        <a:t>3</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Ажбомбет Аруна Медеуқызы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«В»</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Орыс тілі мен әдебиеті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Лесбек Лаура Жолдасбекқызы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927596420"/>
                  </a:ext>
                </a:extLst>
              </a:tr>
              <a:tr h="390107">
                <a:tc>
                  <a:txBody>
                    <a:bodyPr/>
                    <a:lstStyle/>
                    <a:p>
                      <a:pPr>
                        <a:lnSpc>
                          <a:spcPct val="115000"/>
                        </a:lnSpc>
                        <a:spcAft>
                          <a:spcPts val="1000"/>
                        </a:spcAft>
                        <a:buNone/>
                      </a:pPr>
                      <a:r>
                        <a:rPr lang="kk-KZ" sz="700">
                          <a:effectLst/>
                        </a:rPr>
                        <a:t>4</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Нургалиева Томирис Қанатовна</a:t>
                      </a:r>
                    </a:p>
                    <a:p>
                      <a:pPr>
                        <a:lnSpc>
                          <a:spcPct val="115000"/>
                        </a:lnSpc>
                        <a:spcAft>
                          <a:spcPts val="1000"/>
                        </a:spcAft>
                        <a:buNone/>
                        <a:tabLst>
                          <a:tab pos="900430" algn="l"/>
                        </a:tabLst>
                      </a:pPr>
                      <a:r>
                        <a:rPr lang="ru-RU"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Орыс тілі мен әдебиеті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Дарменова Бибигул Рахманкуловна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455362726"/>
                  </a:ext>
                </a:extLst>
              </a:tr>
              <a:tr h="390107">
                <a:tc>
                  <a:txBody>
                    <a:bodyPr/>
                    <a:lstStyle/>
                    <a:p>
                      <a:pPr>
                        <a:lnSpc>
                          <a:spcPct val="115000"/>
                        </a:lnSpc>
                        <a:spcAft>
                          <a:spcPts val="1000"/>
                        </a:spcAft>
                        <a:buNone/>
                      </a:pPr>
                      <a:r>
                        <a:rPr lang="kk-KZ" sz="700">
                          <a:effectLst/>
                        </a:rPr>
                        <a:t>5</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Аязбек Аида Калдарбекқызы</a:t>
                      </a:r>
                    </a:p>
                    <a:p>
                      <a:pPr>
                        <a:lnSpc>
                          <a:spcPct val="115000"/>
                        </a:lnSpc>
                        <a:spcAft>
                          <a:spcPts val="1000"/>
                        </a:spcAft>
                        <a:buNone/>
                        <a:tabLst>
                          <a:tab pos="900430" algn="l"/>
                        </a:tabLst>
                      </a:pPr>
                      <a:r>
                        <a:rPr lang="ru-RU"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Тарих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Каттебекова Гульмира Сырбековна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971832593"/>
                  </a:ext>
                </a:extLst>
              </a:tr>
              <a:tr h="390107">
                <a:tc>
                  <a:txBody>
                    <a:bodyPr/>
                    <a:lstStyle/>
                    <a:p>
                      <a:pPr>
                        <a:lnSpc>
                          <a:spcPct val="115000"/>
                        </a:lnSpc>
                        <a:spcAft>
                          <a:spcPts val="1000"/>
                        </a:spcAft>
                        <a:buNone/>
                      </a:pPr>
                      <a:r>
                        <a:rPr lang="kk-KZ" sz="700">
                          <a:effectLst/>
                        </a:rPr>
                        <a:t>6</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Лесбек Аруна  Сәкенқызы</a:t>
                      </a:r>
                    </a:p>
                    <a:p>
                      <a:pPr>
                        <a:lnSpc>
                          <a:spcPct val="115000"/>
                        </a:lnSpc>
                        <a:spcAft>
                          <a:spcPts val="1000"/>
                        </a:spcAft>
                        <a:buNone/>
                        <a:tabLst>
                          <a:tab pos="900430" algn="l"/>
                        </a:tabLst>
                      </a:pPr>
                      <a:r>
                        <a:rPr lang="ru-RU"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География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dirty="0">
                          <a:effectLst/>
                        </a:rPr>
                        <a:t>Аудандық </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dirty="0">
                          <a:effectLst/>
                        </a:rPr>
                        <a:t>Жумабекова </a:t>
                      </a:r>
                      <a:r>
                        <a:rPr lang="ru-RU" sz="700" dirty="0" err="1">
                          <a:effectLst/>
                        </a:rPr>
                        <a:t>Бибисара</a:t>
                      </a:r>
                      <a:r>
                        <a:rPr lang="ru-RU" sz="700" dirty="0">
                          <a:effectLst/>
                        </a:rPr>
                        <a:t> </a:t>
                      </a:r>
                      <a:r>
                        <a:rPr lang="ru-RU" sz="700" dirty="0" err="1">
                          <a:effectLst/>
                        </a:rPr>
                        <a:t>Айткуловна</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4047624704"/>
                  </a:ext>
                </a:extLst>
              </a:tr>
              <a:tr h="390107">
                <a:tc>
                  <a:txBody>
                    <a:bodyPr/>
                    <a:lstStyle/>
                    <a:p>
                      <a:pPr>
                        <a:lnSpc>
                          <a:spcPct val="115000"/>
                        </a:lnSpc>
                        <a:spcAft>
                          <a:spcPts val="1000"/>
                        </a:spcAft>
                        <a:buNone/>
                      </a:pPr>
                      <a:r>
                        <a:rPr lang="kk-KZ" sz="700">
                          <a:effectLst/>
                        </a:rPr>
                        <a:t>7</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Бауыржан Ұлжан Бейбитқызы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«Б»</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Биология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Кулиева  Рахима Унгаровна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151415447"/>
                  </a:ext>
                </a:extLst>
              </a:tr>
              <a:tr h="390107">
                <a:tc>
                  <a:txBody>
                    <a:bodyPr/>
                    <a:lstStyle/>
                    <a:p>
                      <a:pPr>
                        <a:lnSpc>
                          <a:spcPct val="115000"/>
                        </a:lnSpc>
                        <a:spcAft>
                          <a:spcPts val="1000"/>
                        </a:spcAft>
                        <a:buNone/>
                      </a:pPr>
                      <a:r>
                        <a:rPr lang="kk-KZ" sz="700">
                          <a:effectLst/>
                        </a:rPr>
                        <a:t>8</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Егемберген Зарина Нұрланқызы</a:t>
                      </a:r>
                    </a:p>
                    <a:p>
                      <a:pPr>
                        <a:lnSpc>
                          <a:spcPct val="115000"/>
                        </a:lnSpc>
                        <a:spcAft>
                          <a:spcPts val="1000"/>
                        </a:spcAft>
                        <a:buNone/>
                        <a:tabLst>
                          <a:tab pos="900430" algn="l"/>
                        </a:tabLst>
                      </a:pPr>
                      <a:r>
                        <a:rPr lang="kk-KZ" sz="700">
                          <a:effectLst/>
                        </a:rPr>
                        <a:t>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Химия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09.12.24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Абилоава Улбосын Амзеевна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1911584394"/>
                  </a:ext>
                </a:extLst>
              </a:tr>
              <a:tr h="390107">
                <a:tc>
                  <a:txBody>
                    <a:bodyPr/>
                    <a:lstStyle/>
                    <a:p>
                      <a:pPr>
                        <a:lnSpc>
                          <a:spcPct val="115000"/>
                        </a:lnSpc>
                        <a:spcAft>
                          <a:spcPts val="1000"/>
                        </a:spcAft>
                        <a:buNone/>
                      </a:pPr>
                      <a:r>
                        <a:rPr lang="kk-KZ" sz="700">
                          <a:effectLst/>
                        </a:rPr>
                        <a:t>9</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Базарбай Әсел Суюндикқызы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«Ә»</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Химия</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Еркин Сауле Токтабаяновна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421715592"/>
                  </a:ext>
                </a:extLst>
              </a:tr>
              <a:tr h="390107">
                <a:tc>
                  <a:txBody>
                    <a:bodyPr/>
                    <a:lstStyle/>
                    <a:p>
                      <a:pPr>
                        <a:lnSpc>
                          <a:spcPct val="115000"/>
                        </a:lnSpc>
                        <a:spcAft>
                          <a:spcPts val="1000"/>
                        </a:spcAft>
                        <a:buNone/>
                      </a:pPr>
                      <a:r>
                        <a:rPr lang="kk-KZ" sz="700">
                          <a:effectLst/>
                        </a:rPr>
                        <a:t>10</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Қуандық Гулдана Талгатқызы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8 «В»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Математика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Сариева Айгул Кожабековна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3147092873"/>
                  </a:ext>
                </a:extLst>
              </a:tr>
              <a:tr h="390107">
                <a:tc>
                  <a:txBody>
                    <a:bodyPr/>
                    <a:lstStyle/>
                    <a:p>
                      <a:pPr>
                        <a:lnSpc>
                          <a:spcPct val="115000"/>
                        </a:lnSpc>
                        <a:spcAft>
                          <a:spcPts val="1000"/>
                        </a:spcAft>
                        <a:buNone/>
                      </a:pPr>
                      <a:r>
                        <a:rPr lang="kk-KZ" sz="700">
                          <a:effectLst/>
                        </a:rPr>
                        <a:t>11</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ru-RU" sz="700">
                          <a:effectLst/>
                        </a:rPr>
                        <a:t>Құдайберген Бақберген Мұсаұлы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7 «А»</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tabLst>
                          <a:tab pos="900430" algn="l"/>
                        </a:tabLst>
                      </a:pPr>
                      <a:r>
                        <a:rPr lang="kk-KZ" sz="700">
                          <a:effectLst/>
                        </a:rPr>
                        <a:t>Физика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Пән олимпиадасы</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Аудандық </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10.12.24 ж.</a:t>
                      </a:r>
                      <a:endParaRPr lang="ru-RU" sz="700">
                        <a:effectLst/>
                      </a:endParaRPr>
                    </a:p>
                    <a:p>
                      <a:pPr>
                        <a:lnSpc>
                          <a:spcPct val="115000"/>
                        </a:lnSpc>
                        <a:spcAft>
                          <a:spcPts val="1000"/>
                        </a:spcAft>
                        <a:buNone/>
                      </a:pPr>
                      <a:r>
                        <a:rPr lang="kk-KZ" sz="700">
                          <a:effectLst/>
                        </a:rPr>
                        <a:t>№</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a:effectLst/>
                        </a:rPr>
                        <a:t>ІІІ орын</a:t>
                      </a:r>
                      <a:endParaRPr lang="ru-RU" sz="70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tc>
                  <a:txBody>
                    <a:bodyPr/>
                    <a:lstStyle/>
                    <a:p>
                      <a:pPr>
                        <a:lnSpc>
                          <a:spcPct val="115000"/>
                        </a:lnSpc>
                        <a:spcAft>
                          <a:spcPts val="1000"/>
                        </a:spcAft>
                        <a:buNone/>
                      </a:pPr>
                      <a:r>
                        <a:rPr lang="kk-KZ" sz="700" dirty="0">
                          <a:effectLst/>
                        </a:rPr>
                        <a:t>Рыштай Гулбала Қылышбекқызы</a:t>
                      </a:r>
                      <a:endParaRPr lang="ru-RU" sz="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40917" marR="40917" marT="0" marB="0"/>
                </a:tc>
                <a:extLst>
                  <a:ext uri="{0D108BD9-81ED-4DB2-BD59-A6C34878D82A}">
                    <a16:rowId xmlns:a16="http://schemas.microsoft.com/office/drawing/2014/main" val="288912984"/>
                  </a:ext>
                </a:extLst>
              </a:tr>
            </a:tbl>
          </a:graphicData>
        </a:graphic>
      </p:graphicFrame>
    </p:spTree>
    <p:extLst>
      <p:ext uri="{BB962C8B-B14F-4D97-AF65-F5344CB8AC3E}">
        <p14:creationId xmlns:p14="http://schemas.microsoft.com/office/powerpoint/2010/main" val="11829860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noChangeArrowheads="1"/>
          </p:cNvSpPr>
          <p:nvPr/>
        </p:nvSpPr>
        <p:spPr bwMode="auto">
          <a:xfrm>
            <a:off x="1414463" y="31130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kk-KZ" altLang="en-US" sz="1400" b="1" i="0" u="none" strike="noStrike" cap="none" normalizeH="0" baseline="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kumimoji="0" lang="kk-KZ" altLang="en-US"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18BBC056-8593-22BC-0DE9-1E10BC561D98}"/>
              </a:ext>
            </a:extLst>
          </p:cNvPr>
          <p:cNvSpPr txBox="1"/>
          <p:nvPr/>
        </p:nvSpPr>
        <p:spPr>
          <a:xfrm>
            <a:off x="1414463" y="346893"/>
            <a:ext cx="9390385" cy="1015663"/>
          </a:xfrm>
          <a:prstGeom prst="rect">
            <a:avLst/>
          </a:prstGeom>
          <a:noFill/>
        </p:spPr>
        <p:txBody>
          <a:bodyPr wrap="square">
            <a:spAutoFit/>
          </a:bodyPr>
          <a:lstStyle/>
          <a:p>
            <a:pPr algn="ctr"/>
            <a:r>
              <a:rPr lang="ru-RU" sz="2000" b="1" dirty="0">
                <a:latin typeface="Times New Roman" panose="02020603050405020304" pitchFamily="18" charset="0"/>
                <a:cs typeface="Times New Roman" panose="02020603050405020304" pitchFamily="18" charset="0"/>
              </a:rPr>
              <a:t>«</a:t>
            </a:r>
            <a:r>
              <a:rPr lang="ru-RU" sz="2000" b="1" dirty="0" err="1">
                <a:latin typeface="Times New Roman" panose="02020603050405020304" pitchFamily="18" charset="0"/>
                <a:cs typeface="Times New Roman" panose="02020603050405020304" pitchFamily="18" charset="0"/>
              </a:rPr>
              <a:t>Шардара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мектеп-лицейінің</a:t>
            </a:r>
            <a:r>
              <a:rPr lang="ru-RU" sz="2000" b="1" dirty="0">
                <a:latin typeface="Times New Roman" panose="02020603050405020304" pitchFamily="18" charset="0"/>
                <a:cs typeface="Times New Roman" panose="02020603050405020304" pitchFamily="18" charset="0"/>
              </a:rPr>
              <a:t> 2024-2025 </a:t>
            </a:r>
            <a:r>
              <a:rPr lang="ru-RU" sz="2000" b="1" dirty="0" err="1">
                <a:latin typeface="Times New Roman" panose="02020603050405020304" pitchFamily="18" charset="0"/>
                <a:cs typeface="Times New Roman" panose="02020603050405020304" pitchFamily="18" charset="0"/>
              </a:rPr>
              <a:t>оқу</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жылындағы</a:t>
            </a:r>
            <a:r>
              <a:rPr lang="ru-RU" sz="2000" b="1" dirty="0">
                <a:latin typeface="Times New Roman" panose="02020603050405020304" pitchFamily="18" charset="0"/>
                <a:cs typeface="Times New Roman" panose="02020603050405020304" pitchFamily="18" charset="0"/>
              </a:rPr>
              <a:t> 3-4 </a:t>
            </a:r>
            <a:r>
              <a:rPr lang="ru-RU" sz="2000" b="1" dirty="0" err="1">
                <a:latin typeface="Times New Roman" panose="02020603050405020304" pitchFamily="18" charset="0"/>
                <a:cs typeface="Times New Roman" panose="02020603050405020304" pitchFamily="18" charset="0"/>
              </a:rPr>
              <a:t>сынып</a:t>
            </a:r>
            <a:r>
              <a:rPr lang="ru-RU" sz="2000" b="1" dirty="0">
                <a:latin typeface="Times New Roman" panose="02020603050405020304" pitchFamily="18" charset="0"/>
                <a:cs typeface="Times New Roman" panose="02020603050405020304" pitchFamily="18" charset="0"/>
              </a:rPr>
              <a:t> математика </a:t>
            </a:r>
            <a:r>
              <a:rPr lang="ru-RU" sz="2000" b="1" dirty="0" err="1">
                <a:latin typeface="Times New Roman" panose="02020603050405020304" pitchFamily="18" charset="0"/>
                <a:cs typeface="Times New Roman" panose="02020603050405020304" pitchFamily="18" charset="0"/>
              </a:rPr>
              <a:t>пәнінен</a:t>
            </a:r>
            <a:r>
              <a:rPr lang="ru-RU" sz="2000" b="1" dirty="0">
                <a:latin typeface="Times New Roman" panose="02020603050405020304" pitchFamily="18" charset="0"/>
                <a:cs typeface="Times New Roman" panose="02020603050405020304" pitchFamily="18" charset="0"/>
              </a:rPr>
              <a:t> «Алтын </a:t>
            </a:r>
            <a:r>
              <a:rPr lang="ru-RU" sz="2000" b="1" dirty="0" err="1">
                <a:latin typeface="Times New Roman" panose="02020603050405020304" pitchFamily="18" charset="0"/>
                <a:cs typeface="Times New Roman" panose="02020603050405020304" pitchFamily="18" charset="0"/>
              </a:rPr>
              <a:t>сақа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аудандық</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пән</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олимпиадасы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бойынша</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оқушылардың</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жетістіктері</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туралы</a:t>
            </a:r>
            <a:r>
              <a:rPr lang="ru-RU" sz="2000" b="1" dirty="0">
                <a:latin typeface="Times New Roman" panose="02020603050405020304" pitchFamily="18" charset="0"/>
                <a:cs typeface="Times New Roman" panose="02020603050405020304" pitchFamily="18" charset="0"/>
              </a:rPr>
              <a:t> </a:t>
            </a:r>
            <a:r>
              <a:rPr lang="ru-RU" sz="2000" b="1" dirty="0" err="1">
                <a:latin typeface="Times New Roman" panose="02020603050405020304" pitchFamily="18" charset="0"/>
                <a:cs typeface="Times New Roman" panose="02020603050405020304" pitchFamily="18" charset="0"/>
              </a:rPr>
              <a:t>мәлімет</a:t>
            </a:r>
            <a:r>
              <a:rPr lang="ru-RU" sz="2000" b="1" dirty="0">
                <a:latin typeface="Times New Roman" panose="02020603050405020304" pitchFamily="18" charset="0"/>
                <a:cs typeface="Times New Roman" panose="02020603050405020304" pitchFamily="18" charset="0"/>
              </a:rPr>
              <a:t>  (24.09.2024) АББ №32 06.02.2024 ж.</a:t>
            </a:r>
          </a:p>
        </p:txBody>
      </p:sp>
      <p:pic>
        <p:nvPicPr>
          <p:cNvPr id="16" name="Рисунок 15">
            <a:extLst>
              <a:ext uri="{FF2B5EF4-FFF2-40B4-BE49-F238E27FC236}">
                <a16:creationId xmlns:a16="http://schemas.microsoft.com/office/drawing/2014/main" id="{70624E6A-4CA6-1D78-CB73-9144D8B2917D}"/>
              </a:ext>
            </a:extLst>
          </p:cNvPr>
          <p:cNvPicPr>
            <a:picLocks noChangeAspect="1"/>
          </p:cNvPicPr>
          <p:nvPr/>
        </p:nvPicPr>
        <p:blipFill>
          <a:blip r:embed="rId2"/>
          <a:stretch>
            <a:fillRect/>
          </a:stretch>
        </p:blipFill>
        <p:spPr>
          <a:xfrm>
            <a:off x="1290828" y="2236292"/>
            <a:ext cx="8646274" cy="3343414"/>
          </a:xfrm>
          <a:prstGeom prst="rect">
            <a:avLst/>
          </a:prstGeom>
        </p:spPr>
      </p:pic>
    </p:spTree>
    <p:extLst>
      <p:ext uri="{BB962C8B-B14F-4D97-AF65-F5344CB8AC3E}">
        <p14:creationId xmlns:p14="http://schemas.microsoft.com/office/powerpoint/2010/main" val="3872281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C8A2780-B666-9FF3-05E7-E88B5FC29282}"/>
              </a:ext>
            </a:extLst>
          </p:cNvPr>
          <p:cNvSpPr>
            <a:spLocks noGrp="1"/>
          </p:cNvSpPr>
          <p:nvPr>
            <p:ph type="title"/>
          </p:nvPr>
        </p:nvSpPr>
        <p:spPr>
          <a:xfrm>
            <a:off x="677333" y="609600"/>
            <a:ext cx="9054495" cy="1320800"/>
          </a:xfrm>
        </p:spPr>
        <p:txBody>
          <a:bodyPr>
            <a:normAutofit/>
          </a:bodyPr>
          <a:lstStyle/>
          <a:p>
            <a:pPr algn="ctr"/>
            <a:r>
              <a:rPr lang="ru-RU" sz="2000" b="1" dirty="0">
                <a:solidFill>
                  <a:schemeClr val="tx1"/>
                </a:solidFill>
                <a:latin typeface="Times New Roman" panose="02020603050405020304" pitchFamily="18" charset="0"/>
                <a:cs typeface="Times New Roman" panose="02020603050405020304" pitchFamily="18" charset="0"/>
              </a:rPr>
              <a:t>«</a:t>
            </a:r>
            <a:r>
              <a:rPr lang="ru-RU" sz="2000" b="1" dirty="0" err="1">
                <a:solidFill>
                  <a:schemeClr val="tx1"/>
                </a:solidFill>
                <a:latin typeface="Times New Roman" panose="02020603050405020304" pitchFamily="18" charset="0"/>
                <a:cs typeface="Times New Roman" panose="02020603050405020304" pitchFamily="18" charset="0"/>
              </a:rPr>
              <a:t>Шардара</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мектеп-лицейінің</a:t>
            </a:r>
            <a:r>
              <a:rPr lang="ru-RU" sz="2000" b="1" dirty="0">
                <a:solidFill>
                  <a:schemeClr val="tx1"/>
                </a:solidFill>
                <a:latin typeface="Times New Roman" panose="02020603050405020304" pitchFamily="18" charset="0"/>
                <a:cs typeface="Times New Roman" panose="02020603050405020304" pitchFamily="18" charset="0"/>
              </a:rPr>
              <a:t>  2024-2025 </a:t>
            </a:r>
            <a:r>
              <a:rPr lang="ru-RU" sz="2000" b="1" dirty="0" err="1">
                <a:solidFill>
                  <a:schemeClr val="tx1"/>
                </a:solidFill>
                <a:latin typeface="Times New Roman" panose="02020603050405020304" pitchFamily="18" charset="0"/>
                <a:cs typeface="Times New Roman" panose="02020603050405020304" pitchFamily="18" charset="0"/>
              </a:rPr>
              <a:t>оқу</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жылында</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аудандық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пән</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олимпиадасына</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қатысу</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қорытындысы</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бойынша</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сандық</a:t>
            </a:r>
            <a:r>
              <a:rPr lang="ru-RU" sz="2000" b="1" dirty="0">
                <a:solidFill>
                  <a:schemeClr val="tx1"/>
                </a:solidFill>
                <a:latin typeface="Times New Roman" panose="02020603050405020304" pitchFamily="18" charset="0"/>
                <a:cs typeface="Times New Roman" panose="02020603050405020304" pitchFamily="18" charset="0"/>
              </a:rPr>
              <a:t> </a:t>
            </a:r>
            <a:r>
              <a:rPr lang="ru-RU" sz="2000" b="1" dirty="0" err="1">
                <a:solidFill>
                  <a:schemeClr val="tx1"/>
                </a:solidFill>
                <a:latin typeface="Times New Roman" panose="02020603050405020304" pitchFamily="18" charset="0"/>
                <a:cs typeface="Times New Roman" panose="02020603050405020304" pitchFamily="18" charset="0"/>
              </a:rPr>
              <a:t>мәлімет</a:t>
            </a:r>
            <a:r>
              <a:rPr lang="ru-RU" sz="2000" b="1" dirty="0">
                <a:solidFill>
                  <a:schemeClr val="tx1"/>
                </a:solidFill>
                <a:latin typeface="Times New Roman" panose="02020603050405020304" pitchFamily="18" charset="0"/>
                <a:cs typeface="Times New Roman" panose="02020603050405020304" pitchFamily="18" charset="0"/>
              </a:rPr>
              <a:t/>
            </a:r>
            <a:br>
              <a:rPr lang="ru-RU" sz="2000" b="1" dirty="0">
                <a:solidFill>
                  <a:schemeClr val="tx1"/>
                </a:solidFill>
                <a:latin typeface="Times New Roman" panose="02020603050405020304" pitchFamily="18" charset="0"/>
                <a:cs typeface="Times New Roman" panose="02020603050405020304" pitchFamily="18" charset="0"/>
              </a:rPr>
            </a:br>
            <a:r>
              <a:rPr lang="ru-RU" sz="2000" b="1" dirty="0">
                <a:solidFill>
                  <a:schemeClr val="tx1"/>
                </a:solidFill>
                <a:latin typeface="Times New Roman" panose="02020603050405020304" pitchFamily="18" charset="0"/>
                <a:cs typeface="Times New Roman" panose="02020603050405020304" pitchFamily="18" charset="0"/>
              </a:rPr>
              <a:t/>
            </a:r>
            <a:br>
              <a:rPr lang="ru-RU" sz="2000" b="1" dirty="0">
                <a:solidFill>
                  <a:schemeClr val="tx1"/>
                </a:solidFill>
                <a:latin typeface="Times New Roman" panose="02020603050405020304" pitchFamily="18" charset="0"/>
                <a:cs typeface="Times New Roman" panose="02020603050405020304" pitchFamily="18" charset="0"/>
              </a:rPr>
            </a:br>
            <a:endParaRPr lang="ru-RU" sz="2000" b="1" dirty="0">
              <a:solidFill>
                <a:schemeClr val="tx1"/>
              </a:solidFill>
              <a:latin typeface="Times New Roman" panose="02020603050405020304" pitchFamily="18" charset="0"/>
              <a:cs typeface="Times New Roman" panose="02020603050405020304" pitchFamily="18" charset="0"/>
            </a:endParaRPr>
          </a:p>
        </p:txBody>
      </p:sp>
      <p:graphicFrame>
        <p:nvGraphicFramePr>
          <p:cNvPr id="4" name="Объект 3">
            <a:extLst>
              <a:ext uri="{FF2B5EF4-FFF2-40B4-BE49-F238E27FC236}">
                <a16:creationId xmlns:a16="http://schemas.microsoft.com/office/drawing/2014/main" id="{C194CC7F-2654-FAAA-C502-D2454B1D4FAF}"/>
              </a:ext>
            </a:extLst>
          </p:cNvPr>
          <p:cNvGraphicFramePr>
            <a:graphicFrameLocks noGrp="1"/>
          </p:cNvGraphicFramePr>
          <p:nvPr>
            <p:ph idx="1"/>
            <p:extLst>
              <p:ext uri="{D42A27DB-BD31-4B8C-83A1-F6EECF244321}">
                <p14:modId xmlns:p14="http://schemas.microsoft.com/office/powerpoint/2010/main" val="4142547266"/>
              </p:ext>
            </p:extLst>
          </p:nvPr>
        </p:nvGraphicFramePr>
        <p:xfrm>
          <a:off x="80174" y="1447282"/>
          <a:ext cx="11051247" cy="4788232"/>
        </p:xfrm>
        <a:graphic>
          <a:graphicData uri="http://schemas.openxmlformats.org/drawingml/2006/table">
            <a:tbl>
              <a:tblPr firstRow="1" firstCol="1" bandRow="1">
                <a:tableStyleId>{5C22544A-7EE6-4342-B048-85BDC9FD1C3A}</a:tableStyleId>
              </a:tblPr>
              <a:tblGrid>
                <a:gridCol w="386392">
                  <a:extLst>
                    <a:ext uri="{9D8B030D-6E8A-4147-A177-3AD203B41FA5}">
                      <a16:colId xmlns:a16="http://schemas.microsoft.com/office/drawing/2014/main" val="3710432932"/>
                    </a:ext>
                  </a:extLst>
                </a:gridCol>
                <a:gridCol w="2769129">
                  <a:extLst>
                    <a:ext uri="{9D8B030D-6E8A-4147-A177-3AD203B41FA5}">
                      <a16:colId xmlns:a16="http://schemas.microsoft.com/office/drawing/2014/main" val="2277883564"/>
                    </a:ext>
                  </a:extLst>
                </a:gridCol>
                <a:gridCol w="717788">
                  <a:extLst>
                    <a:ext uri="{9D8B030D-6E8A-4147-A177-3AD203B41FA5}">
                      <a16:colId xmlns:a16="http://schemas.microsoft.com/office/drawing/2014/main" val="3691059458"/>
                    </a:ext>
                  </a:extLst>
                </a:gridCol>
                <a:gridCol w="615766">
                  <a:extLst>
                    <a:ext uri="{9D8B030D-6E8A-4147-A177-3AD203B41FA5}">
                      <a16:colId xmlns:a16="http://schemas.microsoft.com/office/drawing/2014/main" val="524297185"/>
                    </a:ext>
                  </a:extLst>
                </a:gridCol>
                <a:gridCol w="615042">
                  <a:extLst>
                    <a:ext uri="{9D8B030D-6E8A-4147-A177-3AD203B41FA5}">
                      <a16:colId xmlns:a16="http://schemas.microsoft.com/office/drawing/2014/main" val="1681751145"/>
                    </a:ext>
                  </a:extLst>
                </a:gridCol>
                <a:gridCol w="615766">
                  <a:extLst>
                    <a:ext uri="{9D8B030D-6E8A-4147-A177-3AD203B41FA5}">
                      <a16:colId xmlns:a16="http://schemas.microsoft.com/office/drawing/2014/main" val="4191864127"/>
                    </a:ext>
                  </a:extLst>
                </a:gridCol>
                <a:gridCol w="615042">
                  <a:extLst>
                    <a:ext uri="{9D8B030D-6E8A-4147-A177-3AD203B41FA5}">
                      <a16:colId xmlns:a16="http://schemas.microsoft.com/office/drawing/2014/main" val="697977348"/>
                    </a:ext>
                  </a:extLst>
                </a:gridCol>
                <a:gridCol w="615766">
                  <a:extLst>
                    <a:ext uri="{9D8B030D-6E8A-4147-A177-3AD203B41FA5}">
                      <a16:colId xmlns:a16="http://schemas.microsoft.com/office/drawing/2014/main" val="332523020"/>
                    </a:ext>
                  </a:extLst>
                </a:gridCol>
                <a:gridCol w="615042">
                  <a:extLst>
                    <a:ext uri="{9D8B030D-6E8A-4147-A177-3AD203B41FA5}">
                      <a16:colId xmlns:a16="http://schemas.microsoft.com/office/drawing/2014/main" val="3428890625"/>
                    </a:ext>
                  </a:extLst>
                </a:gridCol>
                <a:gridCol w="824877">
                  <a:extLst>
                    <a:ext uri="{9D8B030D-6E8A-4147-A177-3AD203B41FA5}">
                      <a16:colId xmlns:a16="http://schemas.microsoft.com/office/drawing/2014/main" val="3358830766"/>
                    </a:ext>
                  </a:extLst>
                </a:gridCol>
                <a:gridCol w="717788">
                  <a:extLst>
                    <a:ext uri="{9D8B030D-6E8A-4147-A177-3AD203B41FA5}">
                      <a16:colId xmlns:a16="http://schemas.microsoft.com/office/drawing/2014/main" val="1312545477"/>
                    </a:ext>
                  </a:extLst>
                </a:gridCol>
                <a:gridCol w="513018">
                  <a:extLst>
                    <a:ext uri="{9D8B030D-6E8A-4147-A177-3AD203B41FA5}">
                      <a16:colId xmlns:a16="http://schemas.microsoft.com/office/drawing/2014/main" val="3393337441"/>
                    </a:ext>
                  </a:extLst>
                </a:gridCol>
                <a:gridCol w="427378">
                  <a:extLst>
                    <a:ext uri="{9D8B030D-6E8A-4147-A177-3AD203B41FA5}">
                      <a16:colId xmlns:a16="http://schemas.microsoft.com/office/drawing/2014/main" val="1114314692"/>
                    </a:ext>
                  </a:extLst>
                </a:gridCol>
                <a:gridCol w="1002453">
                  <a:extLst>
                    <a:ext uri="{9D8B030D-6E8A-4147-A177-3AD203B41FA5}">
                      <a16:colId xmlns:a16="http://schemas.microsoft.com/office/drawing/2014/main" val="326242216"/>
                    </a:ext>
                  </a:extLst>
                </a:gridCol>
              </a:tblGrid>
              <a:tr h="862408">
                <a:tc>
                  <a:txBody>
                    <a:bodyPr/>
                    <a:lstStyle/>
                    <a:p>
                      <a:pPr>
                        <a:lnSpc>
                          <a:spcPct val="115000"/>
                        </a:lnSpc>
                        <a:spcAft>
                          <a:spcPts val="1000"/>
                        </a:spcAft>
                        <a:buNone/>
                      </a:pPr>
                      <a:r>
                        <a:rPr lang="kk-KZ" sz="1400" dirty="0">
                          <a:effectLst/>
                        </a:rPr>
                        <a:t>№</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5000"/>
                        </a:lnSpc>
                        <a:spcAft>
                          <a:spcPts val="1000"/>
                        </a:spcAft>
                        <a:buNone/>
                      </a:pPr>
                      <a:r>
                        <a:rPr lang="kk-KZ" sz="1400" dirty="0">
                          <a:effectLst/>
                        </a:rPr>
                        <a:t>Пән атауы</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 3- 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4-сын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5-сын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6-сын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7-сын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8-сын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9-сын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10-сын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200">
                          <a:effectLst/>
                        </a:rPr>
                        <a:t>11-сын</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gridSpan="2">
                  <a:txBody>
                    <a:bodyPr/>
                    <a:lstStyle/>
                    <a:p>
                      <a:pPr>
                        <a:lnSpc>
                          <a:spcPct val="115000"/>
                        </a:lnSpc>
                        <a:spcAft>
                          <a:spcPts val="1000"/>
                        </a:spcAft>
                        <a:buNone/>
                      </a:pPr>
                      <a:r>
                        <a:rPr lang="kk-KZ" sz="1200">
                          <a:effectLst/>
                        </a:rPr>
                        <a:t>Қатысқан / нәтиже</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ru-RU"/>
                    </a:p>
                  </a:txBody>
                  <a:tcPr/>
                </a:tc>
                <a:tc>
                  <a:txBody>
                    <a:bodyPr/>
                    <a:lstStyle/>
                    <a:p>
                      <a:pPr>
                        <a:lnSpc>
                          <a:spcPct val="115000"/>
                        </a:lnSpc>
                        <a:spcAft>
                          <a:spcPts val="1000"/>
                        </a:spcAft>
                        <a:buNone/>
                      </a:pPr>
                      <a:r>
                        <a:rPr lang="kk-KZ" sz="1200" dirty="0">
                          <a:effectLst/>
                        </a:rPr>
                        <a:t>Пайыз</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514314261"/>
                  </a:ext>
                </a:extLst>
              </a:tr>
              <a:tr h="226937">
                <a:tc>
                  <a:txBody>
                    <a:bodyPr/>
                    <a:lstStyle/>
                    <a:p>
                      <a:pPr>
                        <a:lnSpc>
                          <a:spcPct val="115000"/>
                        </a:lnSpc>
                        <a:spcAft>
                          <a:spcPts val="1000"/>
                        </a:spcAft>
                        <a:buNone/>
                      </a:pPr>
                      <a:r>
                        <a:rPr lang="kk-KZ" sz="1400">
                          <a:effectLst/>
                        </a:rPr>
                        <a:t>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Қазақ тілі мен әдебиеті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7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71%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47416227"/>
                  </a:ext>
                </a:extLst>
              </a:tr>
              <a:tr h="226937">
                <a:tc>
                  <a:txBody>
                    <a:bodyPr/>
                    <a:lstStyle/>
                    <a:p>
                      <a:pPr>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Орыс тілі мен әдебиеті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7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71%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66889862"/>
                  </a:ext>
                </a:extLst>
              </a:tr>
              <a:tr h="226937">
                <a:tc>
                  <a:txBody>
                    <a:bodyPr/>
                    <a:lstStyle/>
                    <a:p>
                      <a:pPr>
                        <a:lnSpc>
                          <a:spcPct val="115000"/>
                        </a:lnSpc>
                        <a:spcAft>
                          <a:spcPts val="1000"/>
                        </a:spcAft>
                        <a:buNone/>
                      </a:pPr>
                      <a:r>
                        <a:rPr lang="kk-KZ" sz="1400">
                          <a:effectLst/>
                        </a:rPr>
                        <a:t>3</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Ағылшын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7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28,5%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5631390"/>
                  </a:ext>
                </a:extLst>
              </a:tr>
              <a:tr h="226937">
                <a:tc>
                  <a:txBody>
                    <a:bodyPr/>
                    <a:lstStyle/>
                    <a:p>
                      <a:pPr>
                        <a:lnSpc>
                          <a:spcPct val="115000"/>
                        </a:lnSpc>
                        <a:spcAft>
                          <a:spcPts val="1000"/>
                        </a:spcAft>
                        <a:buNone/>
                      </a:pPr>
                      <a:r>
                        <a:rPr lang="kk-KZ" sz="1400">
                          <a:effectLst/>
                        </a:rPr>
                        <a:t>4</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Қазақстан тарихы</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dirty="0">
                          <a:effectLst/>
                        </a:rPr>
                        <a:t>7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4</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57%</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69326559"/>
                  </a:ext>
                </a:extLst>
              </a:tr>
              <a:tr h="226937">
                <a:tc>
                  <a:txBody>
                    <a:bodyPr/>
                    <a:lstStyle/>
                    <a:p>
                      <a:pPr>
                        <a:lnSpc>
                          <a:spcPct val="115000"/>
                        </a:lnSpc>
                        <a:spcAft>
                          <a:spcPts val="1000"/>
                        </a:spcAft>
                        <a:buNone/>
                      </a:pPr>
                      <a:r>
                        <a:rPr lang="kk-KZ" sz="1400">
                          <a:effectLst/>
                        </a:rPr>
                        <a:t>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Құқық негіздері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3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3</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100%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08684724"/>
                  </a:ext>
                </a:extLst>
              </a:tr>
              <a:tr h="226937">
                <a:tc>
                  <a:txBody>
                    <a:bodyPr/>
                    <a:lstStyle/>
                    <a:p>
                      <a:pPr>
                        <a:lnSpc>
                          <a:spcPct val="115000"/>
                        </a:lnSpc>
                        <a:spcAft>
                          <a:spcPts val="1000"/>
                        </a:spcAft>
                        <a:buNone/>
                      </a:pPr>
                      <a:r>
                        <a:rPr lang="kk-KZ" sz="1400">
                          <a:effectLst/>
                        </a:rPr>
                        <a:t>6</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География</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6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33%</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38373093"/>
                  </a:ext>
                </a:extLst>
              </a:tr>
              <a:tr h="226937">
                <a:tc>
                  <a:txBody>
                    <a:bodyPr/>
                    <a:lstStyle/>
                    <a:p>
                      <a:pPr>
                        <a:lnSpc>
                          <a:spcPct val="115000"/>
                        </a:lnSpc>
                        <a:spcAft>
                          <a:spcPts val="1000"/>
                        </a:spcAft>
                        <a:buNone/>
                      </a:pPr>
                      <a:r>
                        <a:rPr lang="kk-KZ" sz="1400">
                          <a:effectLst/>
                        </a:rPr>
                        <a:t>7</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Математика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7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28,5%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71845865"/>
                  </a:ext>
                </a:extLst>
              </a:tr>
              <a:tr h="226937">
                <a:tc>
                  <a:txBody>
                    <a:bodyPr/>
                    <a:lstStyle/>
                    <a:p>
                      <a:pPr>
                        <a:lnSpc>
                          <a:spcPct val="115000"/>
                        </a:lnSpc>
                        <a:spcAft>
                          <a:spcPts val="1000"/>
                        </a:spcAft>
                        <a:buNone/>
                      </a:pPr>
                      <a:r>
                        <a:rPr lang="kk-KZ" sz="1400">
                          <a:effectLst/>
                        </a:rPr>
                        <a:t>8</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Информатика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dirty="0">
                          <a:effectLst/>
                        </a:rPr>
                        <a:t> </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5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dirty="0">
                          <a:effectLst/>
                        </a:rPr>
                        <a:t>40%</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010189717"/>
                  </a:ext>
                </a:extLst>
              </a:tr>
              <a:tr h="226937">
                <a:tc>
                  <a:txBody>
                    <a:bodyPr/>
                    <a:lstStyle/>
                    <a:p>
                      <a:pPr>
                        <a:lnSpc>
                          <a:spcPct val="115000"/>
                        </a:lnSpc>
                        <a:spcAft>
                          <a:spcPts val="1000"/>
                        </a:spcAft>
                        <a:buNone/>
                      </a:pPr>
                      <a:r>
                        <a:rPr lang="kk-KZ" sz="1400">
                          <a:effectLst/>
                        </a:rPr>
                        <a:t>9</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Биология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6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dirty="0">
                          <a:effectLst/>
                        </a:rPr>
                        <a:t>33%</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79790831"/>
                  </a:ext>
                </a:extLst>
              </a:tr>
              <a:tr h="226937">
                <a:tc>
                  <a:txBody>
                    <a:bodyPr/>
                    <a:lstStyle/>
                    <a:p>
                      <a:pPr>
                        <a:lnSpc>
                          <a:spcPct val="115000"/>
                        </a:lnSpc>
                        <a:spcAft>
                          <a:spcPts val="1000"/>
                        </a:spcAft>
                        <a:buNone/>
                      </a:pPr>
                      <a:r>
                        <a:rPr lang="kk-KZ" sz="1400">
                          <a:effectLst/>
                        </a:rPr>
                        <a:t>10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Химия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5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4</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50%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56887078"/>
                  </a:ext>
                </a:extLst>
              </a:tr>
              <a:tr h="226937">
                <a:tc>
                  <a:txBody>
                    <a:bodyPr/>
                    <a:lstStyle/>
                    <a:p>
                      <a:pPr>
                        <a:lnSpc>
                          <a:spcPct val="115000"/>
                        </a:lnSpc>
                        <a:spcAft>
                          <a:spcPts val="1000"/>
                        </a:spcAft>
                        <a:buNone/>
                      </a:pPr>
                      <a:r>
                        <a:rPr lang="kk-KZ" sz="1400">
                          <a:effectLst/>
                        </a:rPr>
                        <a:t>11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Физика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ІІІ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5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52705">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40%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88387859"/>
                  </a:ext>
                </a:extLst>
              </a:tr>
              <a:tr h="468037">
                <a:tc>
                  <a:txBody>
                    <a:bodyPr/>
                    <a:lstStyle/>
                    <a:p>
                      <a:pPr>
                        <a:lnSpc>
                          <a:spcPct val="115000"/>
                        </a:lnSpc>
                        <a:spcAft>
                          <a:spcPts val="1000"/>
                        </a:spcAft>
                        <a:buNone/>
                      </a:pPr>
                      <a:r>
                        <a:rPr lang="kk-KZ" sz="1400">
                          <a:effectLst/>
                        </a:rPr>
                        <a:t>12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Математика бастауыш сынып «Бастау» олимп.</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411356223"/>
                  </a:ext>
                </a:extLst>
              </a:tr>
              <a:tr h="468037">
                <a:tc>
                  <a:txBody>
                    <a:bodyPr/>
                    <a:lstStyle/>
                    <a:p>
                      <a:pPr>
                        <a:lnSpc>
                          <a:spcPct val="115000"/>
                        </a:lnSpc>
                        <a:spcAft>
                          <a:spcPts val="1000"/>
                        </a:spcAft>
                        <a:buNone/>
                      </a:pPr>
                      <a:r>
                        <a:rPr lang="kk-KZ" sz="1400">
                          <a:effectLst/>
                        </a:rPr>
                        <a:t>13</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«Алтын сақа» математика бастауыш сынып</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І</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2</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100%</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18402588"/>
                  </a:ext>
                </a:extLst>
              </a:tr>
              <a:tr h="226937">
                <a:tc>
                  <a:txBody>
                    <a:bodyPr/>
                    <a:lstStyle/>
                    <a:p>
                      <a:pPr>
                        <a:lnSpc>
                          <a:spcPct val="115000"/>
                        </a:lnSpc>
                        <a:spcAft>
                          <a:spcPts val="1000"/>
                        </a:spcAft>
                        <a:buNone/>
                      </a:pPr>
                      <a:r>
                        <a:rPr lang="kk-KZ" sz="1400">
                          <a:effectLst/>
                        </a:rPr>
                        <a:t>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Жалпы </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1</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4</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6</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6</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4</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3</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67</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a:effectLst/>
                        </a:rPr>
                        <a:t>35</a:t>
                      </a:r>
                      <a:endParaRPr lang="ru-RU" sz="11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15000"/>
                        </a:lnSpc>
                        <a:spcAft>
                          <a:spcPts val="1000"/>
                        </a:spcAft>
                        <a:buNone/>
                      </a:pPr>
                      <a:r>
                        <a:rPr lang="kk-KZ" sz="1400" dirty="0">
                          <a:effectLst/>
                        </a:rPr>
                        <a:t>52%</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8779705"/>
                  </a:ext>
                </a:extLst>
              </a:tr>
            </a:tbl>
          </a:graphicData>
        </a:graphic>
      </p:graphicFrame>
    </p:spTree>
    <p:extLst>
      <p:ext uri="{BB962C8B-B14F-4D97-AF65-F5344CB8AC3E}">
        <p14:creationId xmlns:p14="http://schemas.microsoft.com/office/powerpoint/2010/main" val="2614808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94A26A-803E-0AA0-B2B3-C08A290A341A}"/>
              </a:ext>
            </a:extLst>
          </p:cNvPr>
          <p:cNvSpPr>
            <a:spLocks noGrp="1"/>
          </p:cNvSpPr>
          <p:nvPr>
            <p:ph type="title"/>
          </p:nvPr>
        </p:nvSpPr>
        <p:spPr/>
        <p:txBody>
          <a:bodyPr>
            <a:normAutofit/>
          </a:bodyPr>
          <a:lstStyle/>
          <a:p>
            <a:pPr algn="ctr"/>
            <a:r>
              <a:rPr lang="ru-RU" sz="2000" dirty="0">
                <a:solidFill>
                  <a:schemeClr val="tx1"/>
                </a:solidFill>
                <a:latin typeface="Times New Roman" panose="02020603050405020304" pitchFamily="18" charset="0"/>
                <a:cs typeface="Times New Roman" panose="02020603050405020304" pitchFamily="18" charset="0"/>
              </a:rPr>
              <a:t>"</a:t>
            </a:r>
            <a:r>
              <a:rPr lang="ru-RU" sz="2000" dirty="0" err="1">
                <a:solidFill>
                  <a:schemeClr val="tx1"/>
                </a:solidFill>
                <a:latin typeface="Times New Roman" panose="02020603050405020304" pitchFamily="18" charset="0"/>
                <a:cs typeface="Times New Roman" panose="02020603050405020304" pitchFamily="18" charset="0"/>
              </a:rPr>
              <a:t>Шардара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мектеп-лицейінің</a:t>
            </a:r>
            <a:r>
              <a:rPr lang="ru-RU" sz="2000" dirty="0">
                <a:solidFill>
                  <a:schemeClr val="tx1"/>
                </a:solidFill>
                <a:latin typeface="Times New Roman" panose="02020603050405020304" pitchFamily="18" charset="0"/>
                <a:cs typeface="Times New Roman" panose="02020603050405020304" pitchFamily="18" charset="0"/>
              </a:rPr>
              <a:t> 2024-2025 </a:t>
            </a:r>
            <a:r>
              <a:rPr lang="ru-RU" sz="2000" dirty="0" err="1">
                <a:solidFill>
                  <a:schemeClr val="tx1"/>
                </a:solidFill>
                <a:latin typeface="Times New Roman" panose="02020603050405020304" pitchFamily="18" charset="0"/>
                <a:cs typeface="Times New Roman" panose="02020603050405020304" pitchFamily="18" charset="0"/>
              </a:rPr>
              <a:t>оқу</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жылында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жалпы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білім</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беретін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пәндер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бойнша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облыстық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пән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олимпадасының</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қорытындысы</a:t>
            </a:r>
            <a:r>
              <a:rPr lang="ru-RU" sz="2000" dirty="0">
                <a:solidFill>
                  <a:schemeClr val="tx1"/>
                </a:solidFill>
                <a:latin typeface="Times New Roman" panose="02020603050405020304" pitchFamily="18" charset="0"/>
                <a:cs typeface="Times New Roman" panose="02020603050405020304" pitchFamily="18" charset="0"/>
              </a:rPr>
              <a:t>  </a:t>
            </a:r>
            <a:endParaRPr lang="ru-RU" sz="2000" dirty="0">
              <a:solidFill>
                <a:schemeClr val="tx1"/>
              </a:solidFill>
            </a:endParaRPr>
          </a:p>
        </p:txBody>
      </p:sp>
      <p:graphicFrame>
        <p:nvGraphicFramePr>
          <p:cNvPr id="6" name="Таблица 5">
            <a:extLst>
              <a:ext uri="{FF2B5EF4-FFF2-40B4-BE49-F238E27FC236}">
                <a16:creationId xmlns:a16="http://schemas.microsoft.com/office/drawing/2014/main" id="{CD4AACC1-E472-F851-0841-D3AD0D136C68}"/>
              </a:ext>
            </a:extLst>
          </p:cNvPr>
          <p:cNvGraphicFramePr>
            <a:graphicFrameLocks noGrp="1"/>
          </p:cNvGraphicFramePr>
          <p:nvPr>
            <p:extLst>
              <p:ext uri="{D42A27DB-BD31-4B8C-83A1-F6EECF244321}">
                <p14:modId xmlns:p14="http://schemas.microsoft.com/office/powerpoint/2010/main" val="2150443436"/>
              </p:ext>
            </p:extLst>
          </p:nvPr>
        </p:nvGraphicFramePr>
        <p:xfrm>
          <a:off x="531845" y="1635226"/>
          <a:ext cx="9927770" cy="4613173"/>
        </p:xfrm>
        <a:graphic>
          <a:graphicData uri="http://schemas.openxmlformats.org/drawingml/2006/table">
            <a:tbl>
              <a:tblPr firstRow="1" bandRow="1">
                <a:tableStyleId>{5C22544A-7EE6-4342-B048-85BDC9FD1C3A}</a:tableStyleId>
              </a:tblPr>
              <a:tblGrid>
                <a:gridCol w="628060">
                  <a:extLst>
                    <a:ext uri="{9D8B030D-6E8A-4147-A177-3AD203B41FA5}">
                      <a16:colId xmlns:a16="http://schemas.microsoft.com/office/drawing/2014/main" val="457794001"/>
                    </a:ext>
                  </a:extLst>
                </a:gridCol>
                <a:gridCol w="2479288">
                  <a:extLst>
                    <a:ext uri="{9D8B030D-6E8A-4147-A177-3AD203B41FA5}">
                      <a16:colId xmlns:a16="http://schemas.microsoft.com/office/drawing/2014/main" val="3101260486"/>
                    </a:ext>
                  </a:extLst>
                </a:gridCol>
                <a:gridCol w="1545079">
                  <a:extLst>
                    <a:ext uri="{9D8B030D-6E8A-4147-A177-3AD203B41FA5}">
                      <a16:colId xmlns:a16="http://schemas.microsoft.com/office/drawing/2014/main" val="1478515729"/>
                    </a:ext>
                  </a:extLst>
                </a:gridCol>
                <a:gridCol w="1545079">
                  <a:extLst>
                    <a:ext uri="{9D8B030D-6E8A-4147-A177-3AD203B41FA5}">
                      <a16:colId xmlns:a16="http://schemas.microsoft.com/office/drawing/2014/main" val="1961105701"/>
                    </a:ext>
                  </a:extLst>
                </a:gridCol>
                <a:gridCol w="1545079">
                  <a:extLst>
                    <a:ext uri="{9D8B030D-6E8A-4147-A177-3AD203B41FA5}">
                      <a16:colId xmlns:a16="http://schemas.microsoft.com/office/drawing/2014/main" val="2010144961"/>
                    </a:ext>
                  </a:extLst>
                </a:gridCol>
                <a:gridCol w="2185185">
                  <a:extLst>
                    <a:ext uri="{9D8B030D-6E8A-4147-A177-3AD203B41FA5}">
                      <a16:colId xmlns:a16="http://schemas.microsoft.com/office/drawing/2014/main" val="65922663"/>
                    </a:ext>
                  </a:extLst>
                </a:gridCol>
              </a:tblGrid>
              <a:tr h="867918">
                <a:tc>
                  <a:txBody>
                    <a:bodyPr/>
                    <a:lstStyle/>
                    <a:p>
                      <a:r>
                        <a:rPr lang="kk-KZ" dirty="0"/>
                        <a:t>№</a:t>
                      </a:r>
                      <a:endParaRPr lang="ru-RU" dirty="0"/>
                    </a:p>
                  </a:txBody>
                  <a:tcPr/>
                </a:tc>
                <a:tc>
                  <a:txBody>
                    <a:bodyPr/>
                    <a:lstStyle/>
                    <a:p>
                      <a:r>
                        <a:rPr lang="kk-KZ" dirty="0"/>
                        <a:t>Оқушының</a:t>
                      </a:r>
                    </a:p>
                    <a:p>
                      <a:r>
                        <a:rPr lang="kk-KZ" dirty="0"/>
                        <a:t> аты- жөні</a:t>
                      </a:r>
                      <a:endParaRPr lang="ru-RU" dirty="0"/>
                    </a:p>
                  </a:txBody>
                  <a:tcPr/>
                </a:tc>
                <a:tc>
                  <a:txBody>
                    <a:bodyPr/>
                    <a:lstStyle/>
                    <a:p>
                      <a:r>
                        <a:rPr lang="kk-KZ" dirty="0"/>
                        <a:t>Пәні</a:t>
                      </a:r>
                    </a:p>
                    <a:p>
                      <a:endParaRPr lang="ru-RU" dirty="0"/>
                    </a:p>
                  </a:txBody>
                  <a:tcPr/>
                </a:tc>
                <a:tc>
                  <a:txBody>
                    <a:bodyPr/>
                    <a:lstStyle/>
                    <a:p>
                      <a:r>
                        <a:rPr lang="kk-KZ" dirty="0"/>
                        <a:t>Деңгейі</a:t>
                      </a:r>
                      <a:endParaRPr lang="ru-RU" dirty="0"/>
                    </a:p>
                  </a:txBody>
                  <a:tcPr/>
                </a:tc>
                <a:tc>
                  <a:txBody>
                    <a:bodyPr/>
                    <a:lstStyle/>
                    <a:p>
                      <a:r>
                        <a:rPr lang="kk-KZ" dirty="0"/>
                        <a:t>Алған орны</a:t>
                      </a:r>
                      <a:endParaRPr lang="ru-RU" dirty="0"/>
                    </a:p>
                  </a:txBody>
                  <a:tcPr/>
                </a:tc>
                <a:tc>
                  <a:txBody>
                    <a:bodyPr/>
                    <a:lstStyle/>
                    <a:p>
                      <a:r>
                        <a:rPr lang="kk-KZ" dirty="0"/>
                        <a:t>Пән мұғалімі</a:t>
                      </a:r>
                      <a:endParaRPr lang="ru-RU" dirty="0"/>
                    </a:p>
                  </a:txBody>
                  <a:tcPr/>
                </a:tc>
                <a:extLst>
                  <a:ext uri="{0D108BD9-81ED-4DB2-BD59-A6C34878D82A}">
                    <a16:rowId xmlns:a16="http://schemas.microsoft.com/office/drawing/2014/main" val="1032871284"/>
                  </a:ext>
                </a:extLst>
              </a:tr>
              <a:tr h="871031">
                <a:tc>
                  <a:txBody>
                    <a:bodyPr/>
                    <a:lstStyle/>
                    <a:p>
                      <a:r>
                        <a:rPr lang="kk-KZ" dirty="0"/>
                        <a:t>1</a:t>
                      </a:r>
                      <a:endParaRPr lang="ru-RU" dirty="0"/>
                    </a:p>
                  </a:txBody>
                  <a:tcPr/>
                </a:tc>
                <a:tc>
                  <a:txBody>
                    <a:bodyPr/>
                    <a:lstStyle/>
                    <a:p>
                      <a:r>
                        <a:rPr lang="kk-KZ" dirty="0"/>
                        <a:t>Шаншар Айдын Женисулы</a:t>
                      </a:r>
                      <a:endParaRPr lang="ru-RU" dirty="0"/>
                    </a:p>
                  </a:txBody>
                  <a:tcPr/>
                </a:tc>
                <a:tc>
                  <a:txBody>
                    <a:bodyPr/>
                    <a:lstStyle/>
                    <a:p>
                      <a:r>
                        <a:rPr lang="kk-KZ" dirty="0"/>
                        <a:t>Тарих</a:t>
                      </a:r>
                      <a:endParaRPr lang="ru-RU" dirty="0"/>
                    </a:p>
                  </a:txBody>
                  <a:tcPr/>
                </a:tc>
                <a:tc>
                  <a:txBody>
                    <a:bodyPr/>
                    <a:lstStyle/>
                    <a:p>
                      <a:r>
                        <a:rPr lang="kk-KZ" dirty="0"/>
                        <a:t>облыстық</a:t>
                      </a:r>
                      <a:endParaRPr lang="ru-RU" dirty="0"/>
                    </a:p>
                  </a:txBody>
                  <a:tcPr/>
                </a:tc>
                <a:tc>
                  <a:txBody>
                    <a:bodyPr/>
                    <a:lstStyle/>
                    <a:p>
                      <a:r>
                        <a:rPr lang="kk-KZ" dirty="0"/>
                        <a:t>ІІ орын</a:t>
                      </a:r>
                      <a:endParaRPr lang="ru-RU" dirty="0"/>
                    </a:p>
                  </a:txBody>
                  <a:tcPr/>
                </a:tc>
                <a:tc>
                  <a:txBody>
                    <a:bodyPr/>
                    <a:lstStyle/>
                    <a:p>
                      <a:r>
                        <a:rPr lang="kk-KZ" dirty="0"/>
                        <a:t>Мырзамурат Асан Бакирович</a:t>
                      </a:r>
                      <a:endParaRPr lang="ru-RU" dirty="0"/>
                    </a:p>
                  </a:txBody>
                  <a:tcPr/>
                </a:tc>
                <a:extLst>
                  <a:ext uri="{0D108BD9-81ED-4DB2-BD59-A6C34878D82A}">
                    <a16:rowId xmlns:a16="http://schemas.microsoft.com/office/drawing/2014/main" val="3192510351"/>
                  </a:ext>
                </a:extLst>
              </a:tr>
              <a:tr h="944640">
                <a:tc>
                  <a:txBody>
                    <a:bodyPr/>
                    <a:lstStyle/>
                    <a:p>
                      <a:r>
                        <a:rPr lang="kk-KZ" dirty="0"/>
                        <a:t>2</a:t>
                      </a:r>
                      <a:endParaRPr lang="ru-RU" dirty="0"/>
                    </a:p>
                  </a:txBody>
                  <a:tcPr/>
                </a:tc>
                <a:tc>
                  <a:txBody>
                    <a:bodyPr/>
                    <a:lstStyle/>
                    <a:p>
                      <a:r>
                        <a:rPr lang="kk-KZ" dirty="0"/>
                        <a:t>Асылбек Гүлсезім Қайратқызы</a:t>
                      </a:r>
                      <a:endParaRPr lang="ru-RU" dirty="0"/>
                    </a:p>
                  </a:txBody>
                  <a:tcPr/>
                </a:tc>
                <a:tc>
                  <a:txBody>
                    <a:bodyPr/>
                    <a:lstStyle/>
                    <a:p>
                      <a:r>
                        <a:rPr lang="kk-KZ" dirty="0"/>
                        <a:t>Физика </a:t>
                      </a:r>
                      <a:endParaRPr lang="ru-RU" dirty="0"/>
                    </a:p>
                  </a:txBody>
                  <a:tcPr/>
                </a:tc>
                <a:tc>
                  <a:txBody>
                    <a:bodyPr/>
                    <a:lstStyle/>
                    <a:p>
                      <a:r>
                        <a:rPr lang="kk-KZ" dirty="0"/>
                        <a:t>облыстық</a:t>
                      </a:r>
                      <a:endParaRPr lang="ru-RU" dirty="0"/>
                    </a:p>
                  </a:txBody>
                  <a:tcPr/>
                </a:tc>
                <a:tc>
                  <a:txBody>
                    <a:bodyPr/>
                    <a:lstStyle/>
                    <a:p>
                      <a:r>
                        <a:rPr lang="kk-KZ" dirty="0"/>
                        <a:t>Мадақтама</a:t>
                      </a:r>
                      <a:endParaRPr lang="ru-RU" dirty="0"/>
                    </a:p>
                  </a:txBody>
                  <a:tcPr/>
                </a:tc>
                <a:tc>
                  <a:txBody>
                    <a:bodyPr/>
                    <a:lstStyle/>
                    <a:p>
                      <a:r>
                        <a:rPr lang="kk-KZ" dirty="0"/>
                        <a:t>Джелтаев Асхат Асетович</a:t>
                      </a:r>
                      <a:endParaRPr lang="ru-RU" dirty="0"/>
                    </a:p>
                  </a:txBody>
                  <a:tcPr/>
                </a:tc>
                <a:extLst>
                  <a:ext uri="{0D108BD9-81ED-4DB2-BD59-A6C34878D82A}">
                    <a16:rowId xmlns:a16="http://schemas.microsoft.com/office/drawing/2014/main" val="3250579211"/>
                  </a:ext>
                </a:extLst>
              </a:tr>
              <a:tr h="1202269">
                <a:tc>
                  <a:txBody>
                    <a:bodyPr/>
                    <a:lstStyle/>
                    <a:p>
                      <a:r>
                        <a:rPr lang="kk-KZ" dirty="0"/>
                        <a:t>3</a:t>
                      </a:r>
                      <a:endParaRPr lang="ru-RU" dirty="0"/>
                    </a:p>
                  </a:txBody>
                  <a:tcPr/>
                </a:tc>
                <a:tc>
                  <a:txBody>
                    <a:bodyPr/>
                    <a:lstStyle/>
                    <a:p>
                      <a:r>
                        <a:rPr lang="kk-KZ" dirty="0"/>
                        <a:t>Курбанғали Ілияс Ерғалиұлы</a:t>
                      </a:r>
                      <a:endParaRPr lang="ru-RU" dirty="0"/>
                    </a:p>
                  </a:txBody>
                  <a:tcPr/>
                </a:tc>
                <a:tc>
                  <a:txBody>
                    <a:bodyPr/>
                    <a:lstStyle/>
                    <a:p>
                      <a:r>
                        <a:rPr lang="kk-KZ" dirty="0"/>
                        <a:t>Ағылшын</a:t>
                      </a:r>
                      <a:endParaRPr lang="ru-RU" dirty="0"/>
                    </a:p>
                  </a:txBody>
                  <a:tcPr/>
                </a:tc>
                <a:tc>
                  <a:txBody>
                    <a:bodyPr/>
                    <a:lstStyle/>
                    <a:p>
                      <a:r>
                        <a:rPr lang="kk-KZ" dirty="0"/>
                        <a:t>облыстық</a:t>
                      </a:r>
                      <a:endParaRPr lang="ru-RU" dirty="0"/>
                    </a:p>
                  </a:txBody>
                  <a:tcPr/>
                </a:tc>
                <a:tc>
                  <a:txBody>
                    <a:bodyPr/>
                    <a:lstStyle/>
                    <a:p>
                      <a:r>
                        <a:rPr lang="kk-KZ" dirty="0"/>
                        <a:t>ІІ орын</a:t>
                      </a:r>
                      <a:endParaRPr lang="ru-RU" dirty="0"/>
                    </a:p>
                  </a:txBody>
                  <a:tcPr/>
                </a:tc>
                <a:tc>
                  <a:txBody>
                    <a:bodyPr/>
                    <a:lstStyle/>
                    <a:p>
                      <a:r>
                        <a:rPr lang="kk-KZ" dirty="0"/>
                        <a:t>Сатбекова Куралай Тулегеновна</a:t>
                      </a:r>
                      <a:endParaRPr lang="ru-RU" dirty="0"/>
                    </a:p>
                  </a:txBody>
                  <a:tcPr/>
                </a:tc>
                <a:extLst>
                  <a:ext uri="{0D108BD9-81ED-4DB2-BD59-A6C34878D82A}">
                    <a16:rowId xmlns:a16="http://schemas.microsoft.com/office/drawing/2014/main" val="3341083705"/>
                  </a:ext>
                </a:extLst>
              </a:tr>
              <a:tr h="727315">
                <a:tc gridSpan="6">
                  <a:txBody>
                    <a:bodyPr/>
                    <a:lstStyle/>
                    <a:p>
                      <a:r>
                        <a:rPr lang="kk-KZ" b="1" dirty="0"/>
                        <a:t>Қорытынды</a:t>
                      </a:r>
                      <a:r>
                        <a:rPr lang="kk-KZ" dirty="0"/>
                        <a:t>:  облысқа 4 оқушы жолдама алып, 3 оқушы жүлделі орынмен оралды. </a:t>
                      </a:r>
                      <a:endParaRPr lang="ru-RU" dirty="0"/>
                    </a:p>
                  </a:txBody>
                  <a:tcPr/>
                </a:tc>
                <a:tc hMerge="1">
                  <a:txBody>
                    <a:bodyPr/>
                    <a:lstStyle/>
                    <a:p>
                      <a:endParaRPr/>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2986327502"/>
                  </a:ext>
                </a:extLst>
              </a:tr>
            </a:tbl>
          </a:graphicData>
        </a:graphic>
      </p:graphicFrame>
    </p:spTree>
    <p:extLst>
      <p:ext uri="{BB962C8B-B14F-4D97-AF65-F5344CB8AC3E}">
        <p14:creationId xmlns:p14="http://schemas.microsoft.com/office/powerpoint/2010/main" val="23710908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A0D6E03-5F44-BCCD-37DC-4BD568B5BFBF}"/>
              </a:ext>
            </a:extLst>
          </p:cNvPr>
          <p:cNvSpPr>
            <a:spLocks noGrp="1"/>
          </p:cNvSpPr>
          <p:nvPr>
            <p:ph type="title"/>
          </p:nvPr>
        </p:nvSpPr>
        <p:spPr>
          <a:xfrm>
            <a:off x="838200" y="365125"/>
            <a:ext cx="8772331" cy="1351708"/>
          </a:xfrm>
        </p:spPr>
        <p:txBody>
          <a:bodyPr>
            <a:normAutofit fontScale="90000"/>
          </a:bodyPr>
          <a:lstStyle/>
          <a:p>
            <a:pPr algn="ctr"/>
            <a:r>
              <a:rPr lang="kk-KZ" sz="2800" b="1" dirty="0">
                <a:solidFill>
                  <a:schemeClr val="tx1"/>
                </a:solidFill>
                <a:effectLst/>
                <a:latin typeface="Times New Roman" panose="02020603050405020304" pitchFamily="18" charset="0"/>
                <a:ea typeface="Times New Roman" panose="02020603050405020304" pitchFamily="18" charset="0"/>
              </a:rPr>
              <a:t>«Ұстаз» платформасы </a:t>
            </a:r>
            <a:r>
              <a:rPr lang="ru-RU" sz="2800" dirty="0">
                <a:effectLst/>
                <a:latin typeface="Times New Roman" panose="02020603050405020304" pitchFamily="18" charset="0"/>
                <a:ea typeface="Times New Roman" panose="02020603050405020304" pitchFamily="18" charset="0"/>
              </a:rPr>
              <a:t/>
            </a:r>
            <a:br>
              <a:rPr lang="ru-RU" sz="2800" dirty="0">
                <a:effectLst/>
                <a:latin typeface="Times New Roman" panose="02020603050405020304" pitchFamily="18" charset="0"/>
                <a:ea typeface="Times New Roman" panose="02020603050405020304" pitchFamily="18" charset="0"/>
              </a:rPr>
            </a:br>
            <a:r>
              <a:rPr lang="kk-KZ" sz="2000" dirty="0">
                <a:solidFill>
                  <a:schemeClr val="tx1"/>
                </a:solidFill>
                <a:latin typeface="Times New Roman" panose="02020603050405020304" pitchFamily="18" charset="0"/>
                <a:cs typeface="Times New Roman" panose="02020603050405020304" pitchFamily="18" charset="0"/>
              </a:rPr>
              <a:t>Педагогтерді аттестаттаудан өткізу қағидалары мен шарттарына өзгерістер енгізілуде. (ҚР оқу ағарту министрінің 25.02.2025 жылғы №32 бұйрығы</a:t>
            </a:r>
            <a:br>
              <a:rPr lang="kk-KZ" sz="2000" dirty="0">
                <a:solidFill>
                  <a:schemeClr val="tx1"/>
                </a:solidFill>
                <a:latin typeface="Times New Roman" panose="02020603050405020304" pitchFamily="18" charset="0"/>
                <a:cs typeface="Times New Roman" panose="02020603050405020304" pitchFamily="18" charset="0"/>
              </a:rPr>
            </a:br>
            <a:r>
              <a:rPr lang="kk-KZ" sz="2000" dirty="0">
                <a:solidFill>
                  <a:schemeClr val="tx1"/>
                </a:solidFill>
                <a:latin typeface="Times New Roman" panose="02020603050405020304" pitchFamily="18" charset="0"/>
                <a:cs typeface="Times New Roman" panose="02020603050405020304" pitchFamily="18" charset="0"/>
              </a:rPr>
              <a:t/>
            </a:r>
            <a:br>
              <a:rPr lang="kk-KZ" sz="2000" dirty="0">
                <a:solidFill>
                  <a:schemeClr val="tx1"/>
                </a:solidFill>
                <a:latin typeface="Times New Roman" panose="02020603050405020304" pitchFamily="18" charset="0"/>
                <a:cs typeface="Times New Roman" panose="02020603050405020304" pitchFamily="18" charset="0"/>
              </a:rPr>
            </a:br>
            <a:r>
              <a:rPr lang="kk-KZ" sz="2000" dirty="0">
                <a:solidFill>
                  <a:schemeClr val="tx1"/>
                </a:solidFill>
                <a:latin typeface="Times New Roman" panose="02020603050405020304" pitchFamily="18" charset="0"/>
                <a:cs typeface="Times New Roman" panose="02020603050405020304" pitchFamily="18" charset="0"/>
              </a:rPr>
              <a:t/>
            </a:r>
            <a:br>
              <a:rPr lang="kk-KZ" sz="2000" dirty="0">
                <a:solidFill>
                  <a:schemeClr val="tx1"/>
                </a:solidFill>
                <a:latin typeface="Times New Roman" panose="02020603050405020304" pitchFamily="18" charset="0"/>
                <a:cs typeface="Times New Roman" panose="02020603050405020304" pitchFamily="18" charset="0"/>
              </a:rPr>
            </a:br>
            <a:r>
              <a:rPr lang="kk-KZ" sz="2000" dirty="0">
                <a:solidFill>
                  <a:schemeClr val="tx1"/>
                </a:solidFill>
                <a:latin typeface="Times New Roman" panose="02020603050405020304" pitchFamily="18" charset="0"/>
                <a:cs typeface="Times New Roman" panose="02020603050405020304" pitchFamily="18" charset="0"/>
              </a:rPr>
              <a:t>Жалпы мұғалімдер саны : 167</a:t>
            </a:r>
            <a:br>
              <a:rPr lang="kk-KZ" sz="2000" dirty="0">
                <a:solidFill>
                  <a:schemeClr val="tx1"/>
                </a:solidFill>
                <a:latin typeface="Times New Roman" panose="02020603050405020304" pitchFamily="18" charset="0"/>
                <a:cs typeface="Times New Roman" panose="02020603050405020304" pitchFamily="18" charset="0"/>
              </a:rPr>
            </a:br>
            <a:r>
              <a:rPr lang="kk-KZ" sz="2000" dirty="0">
                <a:solidFill>
                  <a:schemeClr val="tx1"/>
                </a:solidFill>
                <a:latin typeface="Times New Roman" panose="02020603050405020304" pitchFamily="18" charset="0"/>
                <a:cs typeface="Times New Roman" panose="02020603050405020304" pitchFamily="18" charset="0"/>
              </a:rPr>
              <a:t/>
            </a:r>
            <a:br>
              <a:rPr lang="kk-KZ" sz="2000" dirty="0">
                <a:solidFill>
                  <a:schemeClr val="tx1"/>
                </a:solidFill>
                <a:latin typeface="Times New Roman" panose="02020603050405020304" pitchFamily="18" charset="0"/>
                <a:cs typeface="Times New Roman" panose="02020603050405020304" pitchFamily="18" charset="0"/>
              </a:rPr>
            </a:br>
            <a:r>
              <a:rPr lang="kk-KZ" sz="2000" dirty="0">
                <a:solidFill>
                  <a:schemeClr val="tx1"/>
                </a:solidFill>
                <a:latin typeface="Times New Roman" panose="02020603050405020304" pitchFamily="18" charset="0"/>
                <a:cs typeface="Times New Roman" panose="02020603050405020304" pitchFamily="18" charset="0"/>
              </a:rPr>
              <a:t/>
            </a:r>
            <a:br>
              <a:rPr lang="kk-KZ" sz="2000" dirty="0">
                <a:solidFill>
                  <a:schemeClr val="tx1"/>
                </a:solidFill>
                <a:latin typeface="Times New Roman" panose="02020603050405020304" pitchFamily="18" charset="0"/>
                <a:cs typeface="Times New Roman" panose="02020603050405020304" pitchFamily="18" charset="0"/>
              </a:rPr>
            </a:br>
            <a:endParaRPr lang="ru-RU" sz="2000" dirty="0">
              <a:solidFill>
                <a:schemeClr val="tx1"/>
              </a:solidFill>
              <a:latin typeface="Times New Roman" panose="02020603050405020304" pitchFamily="18" charset="0"/>
              <a:cs typeface="Times New Roman" panose="02020603050405020304" pitchFamily="18" charset="0"/>
            </a:endParaRPr>
          </a:p>
        </p:txBody>
      </p:sp>
      <p:graphicFrame>
        <p:nvGraphicFramePr>
          <p:cNvPr id="6" name="Таблица 5">
            <a:extLst>
              <a:ext uri="{FF2B5EF4-FFF2-40B4-BE49-F238E27FC236}">
                <a16:creationId xmlns:a16="http://schemas.microsoft.com/office/drawing/2014/main" id="{A751AD02-1FD7-E6F3-60E1-E36CA7A04FF1}"/>
              </a:ext>
            </a:extLst>
          </p:cNvPr>
          <p:cNvGraphicFramePr>
            <a:graphicFrameLocks noGrp="1"/>
          </p:cNvGraphicFramePr>
          <p:nvPr>
            <p:extLst>
              <p:ext uri="{D42A27DB-BD31-4B8C-83A1-F6EECF244321}">
                <p14:modId xmlns:p14="http://schemas.microsoft.com/office/powerpoint/2010/main" val="3990111882"/>
              </p:ext>
            </p:extLst>
          </p:nvPr>
        </p:nvGraphicFramePr>
        <p:xfrm>
          <a:off x="742950" y="2482718"/>
          <a:ext cx="8127999" cy="2194560"/>
        </p:xfrm>
        <a:graphic>
          <a:graphicData uri="http://schemas.openxmlformats.org/drawingml/2006/table">
            <a:tbl>
              <a:tblPr firstRow="1" bandRow="1">
                <a:tableStyleId>{5C22544A-7EE6-4342-B048-85BDC9FD1C3A}</a:tableStyleId>
              </a:tblPr>
              <a:tblGrid>
                <a:gridCol w="2657475">
                  <a:extLst>
                    <a:ext uri="{9D8B030D-6E8A-4147-A177-3AD203B41FA5}">
                      <a16:colId xmlns:a16="http://schemas.microsoft.com/office/drawing/2014/main" val="285264285"/>
                    </a:ext>
                  </a:extLst>
                </a:gridCol>
                <a:gridCol w="2761191">
                  <a:extLst>
                    <a:ext uri="{9D8B030D-6E8A-4147-A177-3AD203B41FA5}">
                      <a16:colId xmlns:a16="http://schemas.microsoft.com/office/drawing/2014/main" val="1837246269"/>
                    </a:ext>
                  </a:extLst>
                </a:gridCol>
                <a:gridCol w="2709333">
                  <a:extLst>
                    <a:ext uri="{9D8B030D-6E8A-4147-A177-3AD203B41FA5}">
                      <a16:colId xmlns:a16="http://schemas.microsoft.com/office/drawing/2014/main" val="468809482"/>
                    </a:ext>
                  </a:extLst>
                </a:gridCol>
              </a:tblGrid>
              <a:tr h="150897">
                <a:tc>
                  <a:txBody>
                    <a:bodyPr/>
                    <a:lstStyle/>
                    <a:p>
                      <a:r>
                        <a:rPr lang="kk-KZ" dirty="0"/>
                        <a:t>Санат </a:t>
                      </a:r>
                      <a:endParaRPr lang="ru-RU" dirty="0"/>
                    </a:p>
                  </a:txBody>
                  <a:tcPr/>
                </a:tc>
                <a:tc>
                  <a:txBody>
                    <a:bodyPr/>
                    <a:lstStyle/>
                    <a:p>
                      <a:r>
                        <a:rPr lang="ru-RU" dirty="0" err="1"/>
                        <a:t>Педагогтер</a:t>
                      </a:r>
                      <a:r>
                        <a:rPr lang="ru-RU" dirty="0"/>
                        <a:t> саны</a:t>
                      </a:r>
                    </a:p>
                  </a:txBody>
                  <a:tcPr/>
                </a:tc>
                <a:tc>
                  <a:txBody>
                    <a:bodyPr/>
                    <a:lstStyle/>
                    <a:p>
                      <a:r>
                        <a:rPr lang="ru-RU" dirty="0" err="1"/>
                        <a:t>Пайыздық</a:t>
                      </a:r>
                      <a:r>
                        <a:rPr lang="ru-RU" dirty="0"/>
                        <a:t> </a:t>
                      </a:r>
                      <a:r>
                        <a:rPr lang="ru-RU" dirty="0" err="1"/>
                        <a:t>үлесі</a:t>
                      </a:r>
                      <a:endParaRPr lang="ru-RU" dirty="0"/>
                    </a:p>
                  </a:txBody>
                  <a:tcPr/>
                </a:tc>
                <a:extLst>
                  <a:ext uri="{0D108BD9-81ED-4DB2-BD59-A6C34878D82A}">
                    <a16:rowId xmlns:a16="http://schemas.microsoft.com/office/drawing/2014/main" val="3979662799"/>
                  </a:ext>
                </a:extLst>
              </a:tr>
              <a:tr h="150897">
                <a:tc>
                  <a:txBody>
                    <a:bodyPr/>
                    <a:lstStyle/>
                    <a:p>
                      <a:r>
                        <a:rPr lang="kk-KZ" dirty="0"/>
                        <a:t>Педагог- шебер </a:t>
                      </a:r>
                      <a:endParaRPr lang="ru-RU" dirty="0"/>
                    </a:p>
                  </a:txBody>
                  <a:tcPr/>
                </a:tc>
                <a:tc>
                  <a:txBody>
                    <a:bodyPr/>
                    <a:lstStyle/>
                    <a:p>
                      <a:r>
                        <a:rPr lang="kk-KZ" dirty="0"/>
                        <a:t>-</a:t>
                      </a:r>
                      <a:endParaRPr lang="ru-RU" dirty="0"/>
                    </a:p>
                  </a:txBody>
                  <a:tcPr/>
                </a:tc>
                <a:tc>
                  <a:txBody>
                    <a:bodyPr/>
                    <a:lstStyle/>
                    <a:p>
                      <a:r>
                        <a:rPr lang="kk-KZ" dirty="0"/>
                        <a:t>-</a:t>
                      </a:r>
                      <a:endParaRPr lang="ru-RU" dirty="0"/>
                    </a:p>
                  </a:txBody>
                  <a:tcPr/>
                </a:tc>
                <a:extLst>
                  <a:ext uri="{0D108BD9-81ED-4DB2-BD59-A6C34878D82A}">
                    <a16:rowId xmlns:a16="http://schemas.microsoft.com/office/drawing/2014/main" val="1580983947"/>
                  </a:ext>
                </a:extLst>
              </a:tr>
              <a:tr h="150897">
                <a:tc>
                  <a:txBody>
                    <a:bodyPr/>
                    <a:lstStyle/>
                    <a:p>
                      <a:r>
                        <a:rPr lang="kk-KZ" dirty="0"/>
                        <a:t>Педагог -зеттеуші</a:t>
                      </a:r>
                    </a:p>
                  </a:txBody>
                  <a:tcPr/>
                </a:tc>
                <a:tc>
                  <a:txBody>
                    <a:bodyPr/>
                    <a:lstStyle/>
                    <a:p>
                      <a:r>
                        <a:rPr lang="kk-KZ" dirty="0"/>
                        <a:t>42</a:t>
                      </a:r>
                      <a:endParaRPr lang="ru-RU" dirty="0"/>
                    </a:p>
                  </a:txBody>
                  <a:tcPr/>
                </a:tc>
                <a:tc>
                  <a:txBody>
                    <a:bodyPr/>
                    <a:lstStyle/>
                    <a:p>
                      <a:r>
                        <a:rPr lang="kk-KZ" dirty="0"/>
                        <a:t>25</a:t>
                      </a:r>
                      <a:r>
                        <a:rPr lang="ru-RU" dirty="0"/>
                        <a:t>%</a:t>
                      </a:r>
                    </a:p>
                  </a:txBody>
                  <a:tcPr/>
                </a:tc>
                <a:extLst>
                  <a:ext uri="{0D108BD9-81ED-4DB2-BD59-A6C34878D82A}">
                    <a16:rowId xmlns:a16="http://schemas.microsoft.com/office/drawing/2014/main" val="2040251530"/>
                  </a:ext>
                </a:extLst>
              </a:tr>
              <a:tr h="150897">
                <a:tc>
                  <a:txBody>
                    <a:bodyPr/>
                    <a:lstStyle/>
                    <a:p>
                      <a:r>
                        <a:rPr lang="kk-KZ" dirty="0"/>
                        <a:t>Педагог-сарапшы </a:t>
                      </a:r>
                      <a:endParaRPr lang="ru-RU" dirty="0"/>
                    </a:p>
                  </a:txBody>
                  <a:tcPr/>
                </a:tc>
                <a:tc>
                  <a:txBody>
                    <a:bodyPr/>
                    <a:lstStyle/>
                    <a:p>
                      <a:r>
                        <a:rPr lang="kk-KZ" dirty="0"/>
                        <a:t>30</a:t>
                      </a:r>
                      <a:endParaRPr lang="ru-RU" dirty="0"/>
                    </a:p>
                  </a:txBody>
                  <a:tcPr/>
                </a:tc>
                <a:tc>
                  <a:txBody>
                    <a:bodyPr/>
                    <a:lstStyle/>
                    <a:p>
                      <a:r>
                        <a:rPr lang="kk-KZ" sz="1800" dirty="0">
                          <a:effectLst/>
                          <a:latin typeface="Times New Roman" panose="02020603050405020304" pitchFamily="18" charset="0"/>
                          <a:ea typeface="Times New Roman" panose="02020603050405020304" pitchFamily="18" charset="0"/>
                        </a:rPr>
                        <a:t>17 %</a:t>
                      </a:r>
                      <a:endParaRPr lang="ru-RU" dirty="0"/>
                    </a:p>
                  </a:txBody>
                  <a:tcPr/>
                </a:tc>
                <a:extLst>
                  <a:ext uri="{0D108BD9-81ED-4DB2-BD59-A6C34878D82A}">
                    <a16:rowId xmlns:a16="http://schemas.microsoft.com/office/drawing/2014/main" val="3423947888"/>
                  </a:ext>
                </a:extLst>
              </a:tr>
              <a:tr h="150897">
                <a:tc>
                  <a:txBody>
                    <a:bodyPr/>
                    <a:lstStyle/>
                    <a:p>
                      <a:r>
                        <a:rPr lang="kk-KZ" dirty="0"/>
                        <a:t>Педагог- модератор</a:t>
                      </a:r>
                      <a:endParaRPr lang="ru-RU" dirty="0"/>
                    </a:p>
                  </a:txBody>
                  <a:tcPr/>
                </a:tc>
                <a:tc>
                  <a:txBody>
                    <a:bodyPr/>
                    <a:lstStyle/>
                    <a:p>
                      <a:r>
                        <a:rPr lang="kk-KZ" dirty="0"/>
                        <a:t>41</a:t>
                      </a:r>
                      <a:endParaRPr lang="ru-RU" dirty="0"/>
                    </a:p>
                  </a:txBody>
                  <a:tcPr/>
                </a:tc>
                <a:tc>
                  <a:txBody>
                    <a:bodyPr/>
                    <a:lstStyle/>
                    <a:p>
                      <a:r>
                        <a:rPr lang="kk-KZ" sz="1800" dirty="0">
                          <a:effectLst/>
                          <a:latin typeface="Times New Roman" panose="02020603050405020304" pitchFamily="18" charset="0"/>
                          <a:ea typeface="Times New Roman" panose="02020603050405020304" pitchFamily="18" charset="0"/>
                        </a:rPr>
                        <a:t>24 %</a:t>
                      </a:r>
                      <a:endParaRPr lang="ru-RU" dirty="0"/>
                    </a:p>
                  </a:txBody>
                  <a:tcPr/>
                </a:tc>
                <a:extLst>
                  <a:ext uri="{0D108BD9-81ED-4DB2-BD59-A6C34878D82A}">
                    <a16:rowId xmlns:a16="http://schemas.microsoft.com/office/drawing/2014/main" val="47995488"/>
                  </a:ext>
                </a:extLst>
              </a:tr>
              <a:tr h="150897">
                <a:tc>
                  <a:txBody>
                    <a:bodyPr/>
                    <a:lstStyle/>
                    <a:p>
                      <a:r>
                        <a:rPr lang="kk-KZ" dirty="0"/>
                        <a:t>Педагог</a:t>
                      </a:r>
                      <a:endParaRPr lang="ru-RU" dirty="0"/>
                    </a:p>
                  </a:txBody>
                  <a:tcPr/>
                </a:tc>
                <a:tc>
                  <a:txBody>
                    <a:bodyPr/>
                    <a:lstStyle/>
                    <a:p>
                      <a:r>
                        <a:rPr lang="kk-KZ" dirty="0"/>
                        <a:t>54</a:t>
                      </a:r>
                      <a:endParaRPr lang="ru-RU"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kk-KZ" sz="1800" dirty="0">
                          <a:effectLst/>
                          <a:latin typeface="Times New Roman" panose="02020603050405020304" pitchFamily="18" charset="0"/>
                          <a:ea typeface="Times New Roman" panose="02020603050405020304" pitchFamily="18" charset="0"/>
                        </a:rPr>
                        <a:t>34 %</a:t>
                      </a:r>
                      <a:endParaRPr lang="ru-RU" dirty="0"/>
                    </a:p>
                  </a:txBody>
                  <a:tcPr/>
                </a:tc>
                <a:extLst>
                  <a:ext uri="{0D108BD9-81ED-4DB2-BD59-A6C34878D82A}">
                    <a16:rowId xmlns:a16="http://schemas.microsoft.com/office/drawing/2014/main" val="2377179528"/>
                  </a:ext>
                </a:extLst>
              </a:tr>
            </a:tbl>
          </a:graphicData>
        </a:graphic>
      </p:graphicFrame>
    </p:spTree>
    <p:extLst>
      <p:ext uri="{BB962C8B-B14F-4D97-AF65-F5344CB8AC3E}">
        <p14:creationId xmlns:p14="http://schemas.microsoft.com/office/powerpoint/2010/main" val="2292492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77334" y="106532"/>
            <a:ext cx="10401998" cy="230819"/>
          </a:xfrm>
        </p:spPr>
        <p:txBody>
          <a:bodyPr>
            <a:noAutofit/>
          </a:bodyPr>
          <a:lstStyle/>
          <a:p>
            <a:pPr algn="ctr">
              <a:lnSpc>
                <a:spcPct val="115000"/>
              </a:lnSpc>
              <a:spcAft>
                <a:spcPts val="0"/>
              </a:spcAft>
            </a:pPr>
            <a:r>
              <a:rPr lang="kk-KZ" sz="1200" b="1" dirty="0">
                <a:latin typeface="Times New Roman" panose="02020603050405020304" pitchFamily="18" charset="0"/>
                <a:ea typeface="Times New Roman" panose="02020603050405020304" pitchFamily="18" charset="0"/>
                <a:cs typeface="Times New Roman" panose="02020603050405020304" pitchFamily="18" charset="0"/>
              </a:rPr>
              <a:t>«Шардара» мектеп-лицейінің 2024-2025 оқу жылында мұғалімдер  жетістіктері туралы сапалық  мәлімет.</a:t>
            </a:r>
            <a:r>
              <a:rPr lang="ru-RU" sz="1200" dirty="0">
                <a:latin typeface="Calibri" panose="020F0502020204030204" pitchFamily="34" charset="0"/>
                <a:ea typeface="Times New Roman" panose="02020603050405020304" pitchFamily="18" charset="0"/>
                <a:cs typeface="Times New Roman" panose="02020603050405020304" pitchFamily="18" charset="0"/>
              </a:rPr>
              <a:t/>
            </a:r>
            <a:br>
              <a:rPr lang="ru-RU" sz="1200" dirty="0">
                <a:latin typeface="Calibri" panose="020F0502020204030204" pitchFamily="34" charset="0"/>
                <a:ea typeface="Times New Roman" panose="02020603050405020304" pitchFamily="18" charset="0"/>
                <a:cs typeface="Times New Roman" panose="02020603050405020304" pitchFamily="18" charset="0"/>
              </a:rPr>
            </a:br>
            <a:endParaRPr lang="ru-RU" sz="1200" dirty="0"/>
          </a:p>
        </p:txBody>
      </p:sp>
      <p:pic>
        <p:nvPicPr>
          <p:cNvPr id="4" name="Рисунок 3"/>
          <p:cNvPicPr>
            <a:picLocks noChangeAspect="1"/>
          </p:cNvPicPr>
          <p:nvPr/>
        </p:nvPicPr>
        <p:blipFill>
          <a:blip r:embed="rId2"/>
          <a:stretch>
            <a:fillRect/>
          </a:stretch>
        </p:blipFill>
        <p:spPr>
          <a:xfrm>
            <a:off x="470516" y="585926"/>
            <a:ext cx="11258675" cy="6034606"/>
          </a:xfrm>
          <a:prstGeom prst="rect">
            <a:avLst/>
          </a:prstGeom>
        </p:spPr>
      </p:pic>
    </p:spTree>
    <p:extLst>
      <p:ext uri="{BB962C8B-B14F-4D97-AF65-F5344CB8AC3E}">
        <p14:creationId xmlns:p14="http://schemas.microsoft.com/office/powerpoint/2010/main" val="33713222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61134" y="71022"/>
            <a:ext cx="10111665" cy="340093"/>
          </a:xfrm>
          <a:prstGeom prst="rect">
            <a:avLst/>
          </a:prstGeom>
        </p:spPr>
        <p:txBody>
          <a:bodyPr wrap="square">
            <a:spAutoFit/>
          </a:bodyPr>
          <a:lstStyle/>
          <a:p>
            <a:pPr marL="270510">
              <a:lnSpc>
                <a:spcPct val="115000"/>
              </a:lnSpc>
              <a:spcAft>
                <a:spcPts val="900"/>
              </a:spcAft>
            </a:pPr>
            <a:r>
              <a:rPr lang="kk-KZ" sz="1400" b="1" dirty="0">
                <a:latin typeface="Times New Roman" panose="02020603050405020304" pitchFamily="18" charset="0"/>
                <a:ea typeface="Times New Roman" panose="02020603050405020304" pitchFamily="18" charset="0"/>
                <a:cs typeface="Times New Roman" panose="02020603050405020304" pitchFamily="18" charset="0"/>
              </a:rPr>
              <a:t>«Шардара» мектеп-лицейінің 2024-2025 оқу жылында  мұғалімдердің  баспасөзге, сайттарға жариялануы</a:t>
            </a:r>
            <a:endParaRPr lang="ru-RU"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5" name="Таблица 4"/>
          <p:cNvGraphicFramePr>
            <a:graphicFrameLocks noGrp="1"/>
          </p:cNvGraphicFramePr>
          <p:nvPr>
            <p:extLst>
              <p:ext uri="{D42A27DB-BD31-4B8C-83A1-F6EECF244321}">
                <p14:modId xmlns:p14="http://schemas.microsoft.com/office/powerpoint/2010/main" val="685629091"/>
              </p:ext>
            </p:extLst>
          </p:nvPr>
        </p:nvGraphicFramePr>
        <p:xfrm>
          <a:off x="727970" y="411115"/>
          <a:ext cx="10706558" cy="5933812"/>
        </p:xfrm>
        <a:graphic>
          <a:graphicData uri="http://schemas.openxmlformats.org/drawingml/2006/table">
            <a:tbl>
              <a:tblPr firstRow="1" firstCol="1" bandRow="1"/>
              <a:tblGrid>
                <a:gridCol w="702172">
                  <a:extLst>
                    <a:ext uri="{9D8B030D-6E8A-4147-A177-3AD203B41FA5}">
                      <a16:colId xmlns:a16="http://schemas.microsoft.com/office/drawing/2014/main" val="4286130241"/>
                    </a:ext>
                  </a:extLst>
                </a:gridCol>
                <a:gridCol w="1917066">
                  <a:extLst>
                    <a:ext uri="{9D8B030D-6E8A-4147-A177-3AD203B41FA5}">
                      <a16:colId xmlns:a16="http://schemas.microsoft.com/office/drawing/2014/main" val="187758833"/>
                    </a:ext>
                  </a:extLst>
                </a:gridCol>
                <a:gridCol w="1554361">
                  <a:extLst>
                    <a:ext uri="{9D8B030D-6E8A-4147-A177-3AD203B41FA5}">
                      <a16:colId xmlns:a16="http://schemas.microsoft.com/office/drawing/2014/main" val="3080867838"/>
                    </a:ext>
                  </a:extLst>
                </a:gridCol>
                <a:gridCol w="1888896">
                  <a:extLst>
                    <a:ext uri="{9D8B030D-6E8A-4147-A177-3AD203B41FA5}">
                      <a16:colId xmlns:a16="http://schemas.microsoft.com/office/drawing/2014/main" val="203455954"/>
                    </a:ext>
                  </a:extLst>
                </a:gridCol>
                <a:gridCol w="782187">
                  <a:extLst>
                    <a:ext uri="{9D8B030D-6E8A-4147-A177-3AD203B41FA5}">
                      <a16:colId xmlns:a16="http://schemas.microsoft.com/office/drawing/2014/main" val="3532205634"/>
                    </a:ext>
                  </a:extLst>
                </a:gridCol>
                <a:gridCol w="2464569">
                  <a:extLst>
                    <a:ext uri="{9D8B030D-6E8A-4147-A177-3AD203B41FA5}">
                      <a16:colId xmlns:a16="http://schemas.microsoft.com/office/drawing/2014/main" val="781563769"/>
                    </a:ext>
                  </a:extLst>
                </a:gridCol>
                <a:gridCol w="1397307">
                  <a:extLst>
                    <a:ext uri="{9D8B030D-6E8A-4147-A177-3AD203B41FA5}">
                      <a16:colId xmlns:a16="http://schemas.microsoft.com/office/drawing/2014/main" val="1418234775"/>
                    </a:ext>
                  </a:extLst>
                </a:gridCol>
              </a:tblGrid>
              <a:tr h="370503">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Аты -жөні</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пәні</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Баспасөз атауы, нөмері,  күні</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Сайттың аты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Мақала тақырыбы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Алған  марапаты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45352867"/>
                  </a:ext>
                </a:extLst>
              </a:tr>
              <a:tr h="461256">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Алимбаева Мадина Талгатовна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Ағылшын</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«Жаңашыл үздік ұстаз» ғылыми-әдістемелік журнал</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en-US" sz="1000">
                          <a:effectLst/>
                          <a:latin typeface="Times New Roman" panose="02020603050405020304" pitchFamily="18" charset="0"/>
                          <a:ea typeface="Times New Roman" panose="02020603050405020304" pitchFamily="18" charset="0"/>
                          <a:cs typeface="Times New Roman" panose="02020603050405020304" pitchFamily="18" charset="0"/>
                        </a:rPr>
                        <a:t>2024</a:t>
                      </a: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Белсенді оқыту әдістері: ағылшын тілі сабақтарын қалай интерактивті және қызықты етуге болады.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Сертификат №003291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6602602"/>
                  </a:ext>
                </a:extLst>
              </a:tr>
              <a:tr h="561819">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Келдибаева Гулшат Кураловна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Тарих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Тарих сабағында оқушылардың білім сапасын арттыру жолдары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Алғыс хат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0555790"/>
                  </a:ext>
                </a:extLst>
              </a:tr>
              <a:tr h="561819">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3</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Зиманова Ерке Мұхтарқызы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Тарих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Сабақта критериалдыф бағалауды тиімді қолдануда оқушы білімін арттыру.</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Мадақтама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6872743"/>
                  </a:ext>
                </a:extLst>
              </a:tr>
              <a:tr h="376542">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4</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Муталиева Ботагоз Усеновна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Ағылшын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n-US" sz="1000">
                          <a:effectLst/>
                          <a:latin typeface="Times New Roman" panose="02020603050405020304" pitchFamily="18" charset="0"/>
                          <a:ea typeface="Times New Roman" panose="02020603050405020304" pitchFamily="18" charset="0"/>
                          <a:cs typeface="Times New Roman" panose="02020603050405020304" pitchFamily="18" charset="0"/>
                        </a:rPr>
                        <a:t>Ways to enhance writing skills in secondary grade learners using different sentence structures</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Мадақтама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1802554"/>
                  </a:ext>
                </a:extLst>
              </a:tr>
              <a:tr h="430045">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5</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Шагырбаева Гулжан Тасболатовна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Тарих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«Педагогикалық шеберлік» журналы ISSN 2617-2682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Жасанды интеллект және тарихи фактілерді визуализациялау сабақта инфографика құру</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Сертификат №40/43</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Диплом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І дәрежелі</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2279702"/>
                  </a:ext>
                </a:extLst>
              </a:tr>
              <a:tr h="519058">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6</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Абдикадырова Айгул Ажмухановна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Биология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«Түркістан ұстазы» ғылыми-әдістемелік журнал №9 қыркүйек 2024ж ISSN2791-3341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Қызықты биология елінде «Жүйке жүйесіне шолу»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Сертификат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gn="ct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Мадақтама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6757249"/>
                  </a:ext>
                </a:extLst>
              </a:tr>
              <a:tr h="337352">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7</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Зейнеханова Гульшат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«Ұлағатты ұстаз жолы»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№5(35)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«Математика сабақтарында мәселелік жағдайларды пайдаланудың педагогикалық негіздері»</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9362343"/>
                  </a:ext>
                </a:extLst>
              </a:tr>
              <a:tr h="437537">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8</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Сартбаева Жанар</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физика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«Ұлағатты ұстаз жолы»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№5(35)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«Оқушылардың функционалдық сауаттылығын арттыруда физика сабағында заманауи технологияларды қолдану»</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4617921"/>
                  </a:ext>
                </a:extLst>
              </a:tr>
              <a:tr h="561819">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9</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Сабырхан Меруерт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 жаңалықтары» №9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«Математиканы оқыту формалары мен құрал-жабдықтары»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2514355"/>
                  </a:ext>
                </a:extLst>
              </a:tr>
              <a:tr h="370503">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10</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Жақсыбаев Жамбыл</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 жаңалықтары» №9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«Математиканың біздің өміріміздегі маңызы»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3959251"/>
                  </a:ext>
                </a:extLst>
              </a:tr>
              <a:tr h="370503">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11</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Жасұзақ Нұрдаулет</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математика</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«Педагогика жаңалықтары» №9 (2024ж)</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kk-KZ" sz="1000">
                          <a:effectLst/>
                          <a:latin typeface="Times New Roman" panose="02020603050405020304" pitchFamily="18" charset="0"/>
                          <a:ea typeface="Times New Roman" panose="02020603050405020304" pitchFamily="18" charset="0"/>
                          <a:cs typeface="Times New Roman" panose="02020603050405020304" pitchFamily="18" charset="0"/>
                        </a:rPr>
                        <a:t>«Оқушылардың математикадағы ынтасы»</a:t>
                      </a:r>
                      <a:endParaRPr lang="ru-RU" sz="100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kk-KZ" sz="1000" dirty="0">
                          <a:effectLst/>
                          <a:latin typeface="Times New Roman" panose="02020603050405020304" pitchFamily="18" charset="0"/>
                          <a:ea typeface="Times New Roman" panose="02020603050405020304" pitchFamily="18" charset="0"/>
                          <a:cs typeface="Times New Roman" panose="02020603050405020304" pitchFamily="18" charset="0"/>
                        </a:rPr>
                        <a:t>Алғыс хат </a:t>
                      </a:r>
                      <a:endParaRPr lang="ru-RU" sz="1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26639" marR="266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5987652"/>
                  </a:ext>
                </a:extLst>
              </a:tr>
            </a:tbl>
          </a:graphicData>
        </a:graphic>
      </p:graphicFrame>
    </p:spTree>
    <p:extLst>
      <p:ext uri="{BB962C8B-B14F-4D97-AF65-F5344CB8AC3E}">
        <p14:creationId xmlns:p14="http://schemas.microsoft.com/office/powerpoint/2010/main" val="30184314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Объект 5">
            <a:extLst>
              <a:ext uri="{FF2B5EF4-FFF2-40B4-BE49-F238E27FC236}">
                <a16:creationId xmlns:a16="http://schemas.microsoft.com/office/drawing/2014/main" id="{38EC72CE-5243-4EAB-6054-FA1907438646}"/>
              </a:ext>
            </a:extLst>
          </p:cNvPr>
          <p:cNvPicPr>
            <a:picLocks noGrp="1" noChangeAspect="1"/>
          </p:cNvPicPr>
          <p:nvPr>
            <p:ph idx="1"/>
          </p:nvPr>
        </p:nvPicPr>
        <p:blipFill>
          <a:blip r:embed="rId2"/>
          <a:stretch>
            <a:fillRect/>
          </a:stretch>
        </p:blipFill>
        <p:spPr>
          <a:xfrm>
            <a:off x="1364358" y="2160588"/>
            <a:ext cx="7223321" cy="3881437"/>
          </a:xfrm>
          <a:prstGeom prst="rect">
            <a:avLst/>
          </a:prstGeom>
        </p:spPr>
      </p:pic>
      <p:pic>
        <p:nvPicPr>
          <p:cNvPr id="4" name="Рисунок 3">
            <a:extLst>
              <a:ext uri="{FF2B5EF4-FFF2-40B4-BE49-F238E27FC236}">
                <a16:creationId xmlns:a16="http://schemas.microsoft.com/office/drawing/2014/main" id="{7E243A42-6FBD-0063-E1F7-B1B37445DBFE}"/>
              </a:ext>
            </a:extLst>
          </p:cNvPr>
          <p:cNvPicPr>
            <a:picLocks noChangeAspect="1"/>
          </p:cNvPicPr>
          <p:nvPr/>
        </p:nvPicPr>
        <p:blipFill>
          <a:blip r:embed="rId3"/>
          <a:srcRect r="770" b="39996"/>
          <a:stretch/>
        </p:blipFill>
        <p:spPr>
          <a:xfrm>
            <a:off x="838200" y="0"/>
            <a:ext cx="10515600" cy="1690688"/>
          </a:xfrm>
          <a:prstGeom prst="rect">
            <a:avLst/>
          </a:prstGeom>
        </p:spPr>
      </p:pic>
    </p:spTree>
    <p:extLst>
      <p:ext uri="{BB962C8B-B14F-4D97-AF65-F5344CB8AC3E}">
        <p14:creationId xmlns:p14="http://schemas.microsoft.com/office/powerpoint/2010/main" val="577801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63EF34-A493-76CF-1943-1BD049FA2984}"/>
              </a:ext>
            </a:extLst>
          </p:cNvPr>
          <p:cNvSpPr>
            <a:spLocks noGrp="1"/>
          </p:cNvSpPr>
          <p:nvPr>
            <p:ph type="title"/>
          </p:nvPr>
        </p:nvSpPr>
        <p:spPr>
          <a:xfrm>
            <a:off x="838200" y="365125"/>
            <a:ext cx="3425890" cy="1325563"/>
          </a:xfrm>
        </p:spPr>
        <p:txBody>
          <a:bodyPr>
            <a:normAutofit/>
          </a:bodyPr>
          <a:lstStyle/>
          <a:p>
            <a:r>
              <a:rPr lang="ru-RU" dirty="0">
                <a:solidFill>
                  <a:srgbClr val="7030A0"/>
                </a:solidFill>
              </a:rPr>
              <a:t> </a:t>
            </a:r>
            <a:r>
              <a:rPr lang="ru-RU" sz="1400" dirty="0" err="1">
                <a:solidFill>
                  <a:srgbClr val="7030A0"/>
                </a:solidFill>
                <a:latin typeface="Times New Roman" panose="02020603050405020304" pitchFamily="18" charset="0"/>
                <a:cs typeface="Times New Roman" panose="02020603050405020304" pitchFamily="18" charset="0"/>
              </a:rPr>
              <a:t>Сыныптар</a:t>
            </a:r>
            <a:r>
              <a:rPr lang="ru-RU" sz="1400" dirty="0">
                <a:solidFill>
                  <a:srgbClr val="7030A0"/>
                </a:solidFill>
                <a:latin typeface="Times New Roman" panose="02020603050405020304" pitchFamily="18" charset="0"/>
                <a:cs typeface="Times New Roman" panose="02020603050405020304" pitchFamily="18" charset="0"/>
              </a:rPr>
              <a:t> </a:t>
            </a:r>
            <a:r>
              <a:rPr lang="ru-RU" sz="1400" dirty="0" err="1">
                <a:solidFill>
                  <a:srgbClr val="7030A0"/>
                </a:solidFill>
                <a:latin typeface="Times New Roman" panose="02020603050405020304" pitchFamily="18" charset="0"/>
                <a:cs typeface="Times New Roman" panose="02020603050405020304" pitchFamily="18" charset="0"/>
              </a:rPr>
              <a:t>бойынша</a:t>
            </a:r>
            <a:r>
              <a:rPr lang="ru-RU" sz="1400" dirty="0">
                <a:solidFill>
                  <a:srgbClr val="7030A0"/>
                </a:solidFill>
                <a:latin typeface="Times New Roman" panose="02020603050405020304" pitchFamily="18" charset="0"/>
                <a:cs typeface="Times New Roman" panose="02020603050405020304" pitchFamily="18" charset="0"/>
              </a:rPr>
              <a:t> </a:t>
            </a:r>
            <a:r>
              <a:rPr lang="ru-RU" sz="1400" dirty="0" err="1">
                <a:solidFill>
                  <a:srgbClr val="7030A0"/>
                </a:solidFill>
                <a:latin typeface="Times New Roman" panose="02020603050405020304" pitchFamily="18" charset="0"/>
                <a:cs typeface="Times New Roman" panose="02020603050405020304" pitchFamily="18" charset="0"/>
              </a:rPr>
              <a:t>зерттеу</a:t>
            </a:r>
            <a:r>
              <a:rPr lang="ru-RU" sz="1400" dirty="0">
                <a:solidFill>
                  <a:srgbClr val="7030A0"/>
                </a:solidFill>
                <a:latin typeface="Times New Roman" panose="02020603050405020304" pitchFamily="18" charset="0"/>
                <a:cs typeface="Times New Roman" panose="02020603050405020304" pitchFamily="18" charset="0"/>
              </a:rPr>
              <a:t> </a:t>
            </a:r>
            <a:r>
              <a:rPr lang="ru-RU" sz="1400" dirty="0" err="1">
                <a:solidFill>
                  <a:srgbClr val="7030A0"/>
                </a:solidFill>
                <a:latin typeface="Times New Roman" panose="02020603050405020304" pitchFamily="18" charset="0"/>
                <a:cs typeface="Times New Roman" panose="02020603050405020304" pitchFamily="18" charset="0"/>
              </a:rPr>
              <a:t>жұмысын</a:t>
            </a:r>
            <a:r>
              <a:rPr lang="ru-RU" sz="1400" dirty="0">
                <a:solidFill>
                  <a:srgbClr val="7030A0"/>
                </a:solidFill>
                <a:latin typeface="Times New Roman" panose="02020603050405020304" pitchFamily="18" charset="0"/>
                <a:cs typeface="Times New Roman" panose="02020603050405020304" pitchFamily="18" charset="0"/>
              </a:rPr>
              <a:t>    </a:t>
            </a:r>
            <a:br>
              <a:rPr lang="ru-RU" sz="1400" dirty="0">
                <a:solidFill>
                  <a:srgbClr val="7030A0"/>
                </a:solidFill>
                <a:latin typeface="Times New Roman" panose="02020603050405020304" pitchFamily="18" charset="0"/>
                <a:cs typeface="Times New Roman" panose="02020603050405020304" pitchFamily="18" charset="0"/>
              </a:rPr>
            </a:br>
            <a:r>
              <a:rPr lang="ru-RU" sz="1400" dirty="0">
                <a:solidFill>
                  <a:srgbClr val="7030A0"/>
                </a:solidFill>
                <a:latin typeface="Times New Roman" panose="02020603050405020304" pitchFamily="18" charset="0"/>
                <a:cs typeface="Times New Roman" panose="02020603050405020304" pitchFamily="18" charset="0"/>
              </a:rPr>
              <a:t>       </a:t>
            </a:r>
            <a:r>
              <a:rPr lang="ru-RU" sz="1400" dirty="0" err="1">
                <a:solidFill>
                  <a:srgbClr val="7030A0"/>
                </a:solidFill>
                <a:latin typeface="Times New Roman" panose="02020603050405020304" pitchFamily="18" charset="0"/>
                <a:cs typeface="Times New Roman" panose="02020603050405020304" pitchFamily="18" charset="0"/>
              </a:rPr>
              <a:t>жүргізетін</a:t>
            </a:r>
            <a:r>
              <a:rPr lang="ru-RU" sz="1400" dirty="0">
                <a:solidFill>
                  <a:srgbClr val="7030A0"/>
                </a:solidFill>
                <a:latin typeface="Times New Roman" panose="02020603050405020304" pitchFamily="18" charset="0"/>
                <a:cs typeface="Times New Roman" panose="02020603050405020304" pitchFamily="18" charset="0"/>
              </a:rPr>
              <a:t> </a:t>
            </a:r>
            <a:r>
              <a:rPr lang="ru-RU" sz="1400" dirty="0" err="1">
                <a:solidFill>
                  <a:srgbClr val="7030A0"/>
                </a:solidFill>
                <a:latin typeface="Times New Roman" panose="02020603050405020304" pitchFamily="18" charset="0"/>
                <a:cs typeface="Times New Roman" panose="02020603050405020304" pitchFamily="18" charset="0"/>
              </a:rPr>
              <a:t>мұғалімдердің</a:t>
            </a:r>
            <a:r>
              <a:rPr lang="ru-RU" sz="1400" dirty="0">
                <a:solidFill>
                  <a:srgbClr val="7030A0"/>
                </a:solidFill>
                <a:latin typeface="Times New Roman" panose="02020603050405020304" pitchFamily="18" charset="0"/>
                <a:cs typeface="Times New Roman" panose="02020603050405020304" pitchFamily="18" charset="0"/>
              </a:rPr>
              <a:t> </a:t>
            </a:r>
            <a:r>
              <a:rPr lang="ru-RU" sz="1400" dirty="0" err="1">
                <a:solidFill>
                  <a:srgbClr val="7030A0"/>
                </a:solidFill>
                <a:latin typeface="Times New Roman" panose="02020603050405020304" pitchFamily="18" charset="0"/>
                <a:cs typeface="Times New Roman" panose="02020603050405020304" pitchFamily="18" charset="0"/>
              </a:rPr>
              <a:t>кестесі</a:t>
            </a:r>
            <a:r>
              <a:rPr lang="ru-RU" sz="1400" dirty="0">
                <a:solidFill>
                  <a:srgbClr val="7030A0"/>
                </a:solidFill>
                <a:latin typeface="Times New Roman" panose="02020603050405020304" pitchFamily="18" charset="0"/>
                <a:cs typeface="Times New Roman" panose="02020603050405020304" pitchFamily="18" charset="0"/>
              </a:rPr>
              <a:t/>
            </a:r>
            <a:br>
              <a:rPr lang="ru-RU" sz="1400" dirty="0">
                <a:solidFill>
                  <a:srgbClr val="7030A0"/>
                </a:solidFill>
                <a:latin typeface="Times New Roman" panose="02020603050405020304" pitchFamily="18" charset="0"/>
                <a:cs typeface="Times New Roman" panose="02020603050405020304" pitchFamily="18" charset="0"/>
              </a:rPr>
            </a:br>
            <a:r>
              <a:rPr lang="ru-RU" sz="1400" dirty="0">
                <a:solidFill>
                  <a:srgbClr val="7030A0"/>
                </a:solidFill>
                <a:latin typeface="Times New Roman" panose="02020603050405020304" pitchFamily="18" charset="0"/>
                <a:cs typeface="Times New Roman" panose="02020603050405020304" pitchFamily="18" charset="0"/>
              </a:rPr>
              <a:t> </a:t>
            </a:r>
          </a:p>
        </p:txBody>
      </p:sp>
      <p:pic>
        <p:nvPicPr>
          <p:cNvPr id="5" name="Объект 4">
            <a:extLst>
              <a:ext uri="{FF2B5EF4-FFF2-40B4-BE49-F238E27FC236}">
                <a16:creationId xmlns:a16="http://schemas.microsoft.com/office/drawing/2014/main" id="{22B80DCB-205F-D6ED-EAAE-82686E238AD7}"/>
              </a:ext>
            </a:extLst>
          </p:cNvPr>
          <p:cNvPicPr>
            <a:picLocks noGrp="1" noChangeAspect="1"/>
          </p:cNvPicPr>
          <p:nvPr>
            <p:ph idx="1"/>
          </p:nvPr>
        </p:nvPicPr>
        <p:blipFill>
          <a:blip r:embed="rId2"/>
          <a:stretch>
            <a:fillRect/>
          </a:stretch>
        </p:blipFill>
        <p:spPr>
          <a:xfrm>
            <a:off x="464975" y="1690688"/>
            <a:ext cx="3631163" cy="4663459"/>
          </a:xfrm>
        </p:spPr>
      </p:pic>
      <p:sp>
        <p:nvSpPr>
          <p:cNvPr id="7" name="TextBox 6">
            <a:extLst>
              <a:ext uri="{FF2B5EF4-FFF2-40B4-BE49-F238E27FC236}">
                <a16:creationId xmlns:a16="http://schemas.microsoft.com/office/drawing/2014/main" id="{B583AFE5-6166-A8C5-F5AB-8B8B0F1C5D8A}"/>
              </a:ext>
            </a:extLst>
          </p:cNvPr>
          <p:cNvSpPr txBox="1"/>
          <p:nvPr/>
        </p:nvSpPr>
        <p:spPr>
          <a:xfrm>
            <a:off x="5256246" y="773182"/>
            <a:ext cx="6097554" cy="584775"/>
          </a:xfrm>
          <a:prstGeom prst="rect">
            <a:avLst/>
          </a:prstGeom>
          <a:noFill/>
        </p:spPr>
        <p:txBody>
          <a:bodyPr wrap="square">
            <a:spAutoFit/>
          </a:bodyPr>
          <a:lstStyle/>
          <a:p>
            <a:r>
              <a:rPr lang="ru-RU" sz="1600" dirty="0" err="1">
                <a:latin typeface="Times New Roman" panose="02020603050405020304" pitchFamily="18" charset="0"/>
                <a:cs typeface="Times New Roman" panose="02020603050405020304" pitchFamily="18" charset="0"/>
              </a:rPr>
              <a:t>Оқушылардың</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үлгерімі</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туралы</a:t>
            </a:r>
            <a:r>
              <a:rPr lang="ru-RU" sz="1600" dirty="0">
                <a:latin typeface="Times New Roman" panose="02020603050405020304" pitchFamily="18" charset="0"/>
                <a:cs typeface="Times New Roman" panose="02020603050405020304" pitchFamily="18" charset="0"/>
              </a:rPr>
              <a:t> </a:t>
            </a:r>
            <a:r>
              <a:rPr lang="ru-RU" sz="1600" dirty="0" err="1">
                <a:latin typeface="Times New Roman" panose="02020603050405020304" pitchFamily="18" charset="0"/>
                <a:cs typeface="Times New Roman" panose="02020603050405020304" pitchFamily="18" charset="0"/>
              </a:rPr>
              <a:t>мәлімет</a:t>
            </a:r>
            <a:endParaRPr lang="ru-RU" sz="1600" dirty="0">
              <a:latin typeface="Times New Roman" panose="02020603050405020304" pitchFamily="18" charset="0"/>
              <a:cs typeface="Times New Roman" panose="02020603050405020304" pitchFamily="18" charset="0"/>
            </a:endParaRPr>
          </a:p>
          <a:p>
            <a:r>
              <a:rPr lang="ru-RU" sz="1600" dirty="0" err="1">
                <a:latin typeface="Times New Roman" panose="02020603050405020304" pitchFamily="18" charset="0"/>
                <a:cs typeface="Times New Roman" panose="02020603050405020304" pitchFamily="18" charset="0"/>
              </a:rPr>
              <a:t>Сыныбы</a:t>
            </a:r>
            <a:r>
              <a:rPr lang="ru-RU" sz="1600" dirty="0">
                <a:latin typeface="Times New Roman" panose="02020603050405020304" pitchFamily="18" charset="0"/>
                <a:cs typeface="Times New Roman" panose="02020603050405020304" pitchFamily="18" charset="0"/>
              </a:rPr>
              <a:t>:</a:t>
            </a:r>
          </a:p>
        </p:txBody>
      </p:sp>
      <p:pic>
        <p:nvPicPr>
          <p:cNvPr id="8" name="Рисунок 7">
            <a:extLst>
              <a:ext uri="{FF2B5EF4-FFF2-40B4-BE49-F238E27FC236}">
                <a16:creationId xmlns:a16="http://schemas.microsoft.com/office/drawing/2014/main" id="{3078B3C9-99FE-4B07-2902-7EDEA528E9B3}"/>
              </a:ext>
            </a:extLst>
          </p:cNvPr>
          <p:cNvPicPr>
            <a:picLocks noChangeAspect="1"/>
          </p:cNvPicPr>
          <p:nvPr/>
        </p:nvPicPr>
        <p:blipFill>
          <a:blip r:embed="rId3"/>
          <a:stretch>
            <a:fillRect/>
          </a:stretch>
        </p:blipFill>
        <p:spPr>
          <a:xfrm>
            <a:off x="4264090" y="1690688"/>
            <a:ext cx="5598367" cy="4703002"/>
          </a:xfrm>
          <a:prstGeom prst="rect">
            <a:avLst/>
          </a:prstGeom>
        </p:spPr>
      </p:pic>
    </p:spTree>
    <p:extLst>
      <p:ext uri="{BB962C8B-B14F-4D97-AF65-F5344CB8AC3E}">
        <p14:creationId xmlns:p14="http://schemas.microsoft.com/office/powerpoint/2010/main" val="2022057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a:extLst>
              <a:ext uri="{FF2B5EF4-FFF2-40B4-BE49-F238E27FC236}">
                <a16:creationId xmlns:a16="http://schemas.microsoft.com/office/drawing/2014/main" id="{34DF7CCD-AE9D-5045-B693-F740A5E0216A}"/>
              </a:ext>
            </a:extLst>
          </p:cNvPr>
          <p:cNvPicPr>
            <a:picLocks noGrp="1" noChangeAspect="1"/>
          </p:cNvPicPr>
          <p:nvPr>
            <p:ph idx="1"/>
          </p:nvPr>
        </p:nvPicPr>
        <p:blipFill>
          <a:blip r:embed="rId2"/>
          <a:stretch>
            <a:fillRect/>
          </a:stretch>
        </p:blipFill>
        <p:spPr>
          <a:xfrm>
            <a:off x="408992" y="463355"/>
            <a:ext cx="5571835" cy="5582881"/>
          </a:xfrm>
          <a:prstGeom prst="rect">
            <a:avLst/>
          </a:prstGeom>
        </p:spPr>
      </p:pic>
      <p:pic>
        <p:nvPicPr>
          <p:cNvPr id="5" name="Рисунок 4">
            <a:extLst>
              <a:ext uri="{FF2B5EF4-FFF2-40B4-BE49-F238E27FC236}">
                <a16:creationId xmlns:a16="http://schemas.microsoft.com/office/drawing/2014/main" id="{88FB1038-8FD0-71E7-C1A6-28C07903CB1B}"/>
              </a:ext>
            </a:extLst>
          </p:cNvPr>
          <p:cNvPicPr>
            <a:picLocks noChangeAspect="1"/>
          </p:cNvPicPr>
          <p:nvPr/>
        </p:nvPicPr>
        <p:blipFill>
          <a:blip r:embed="rId3"/>
          <a:stretch>
            <a:fillRect/>
          </a:stretch>
        </p:blipFill>
        <p:spPr>
          <a:xfrm>
            <a:off x="6607421" y="272434"/>
            <a:ext cx="5407928" cy="5773801"/>
          </a:xfrm>
          <a:prstGeom prst="rect">
            <a:avLst/>
          </a:prstGeom>
        </p:spPr>
      </p:pic>
    </p:spTree>
    <p:extLst>
      <p:ext uri="{BB962C8B-B14F-4D97-AF65-F5344CB8AC3E}">
        <p14:creationId xmlns:p14="http://schemas.microsoft.com/office/powerpoint/2010/main" val="28266133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5258DAE-7D4C-D104-39F5-EC347B421E29}"/>
              </a:ext>
            </a:extLst>
          </p:cNvPr>
          <p:cNvPicPr>
            <a:picLocks noGrp="1" noChangeAspect="1"/>
          </p:cNvPicPr>
          <p:nvPr>
            <p:ph idx="1"/>
          </p:nvPr>
        </p:nvPicPr>
        <p:blipFill>
          <a:blip r:embed="rId2"/>
          <a:stretch>
            <a:fillRect/>
          </a:stretch>
        </p:blipFill>
        <p:spPr>
          <a:xfrm>
            <a:off x="1046404" y="451606"/>
            <a:ext cx="8632683" cy="2097206"/>
          </a:xfrm>
        </p:spPr>
      </p:pic>
      <p:pic>
        <p:nvPicPr>
          <p:cNvPr id="6" name="Рисунок 5">
            <a:extLst>
              <a:ext uri="{FF2B5EF4-FFF2-40B4-BE49-F238E27FC236}">
                <a16:creationId xmlns:a16="http://schemas.microsoft.com/office/drawing/2014/main" id="{020FD13E-317C-7485-6B04-1E29E6E3DF7B}"/>
              </a:ext>
            </a:extLst>
          </p:cNvPr>
          <p:cNvPicPr>
            <a:picLocks noChangeAspect="1"/>
          </p:cNvPicPr>
          <p:nvPr/>
        </p:nvPicPr>
        <p:blipFill>
          <a:blip r:embed="rId3"/>
          <a:stretch>
            <a:fillRect/>
          </a:stretch>
        </p:blipFill>
        <p:spPr>
          <a:xfrm>
            <a:off x="2716582" y="2613848"/>
            <a:ext cx="8632684" cy="1891189"/>
          </a:xfrm>
          <a:prstGeom prst="rect">
            <a:avLst/>
          </a:prstGeom>
        </p:spPr>
      </p:pic>
      <p:pic>
        <p:nvPicPr>
          <p:cNvPr id="7" name="Рисунок 6">
            <a:extLst>
              <a:ext uri="{FF2B5EF4-FFF2-40B4-BE49-F238E27FC236}">
                <a16:creationId xmlns:a16="http://schemas.microsoft.com/office/drawing/2014/main" id="{F77C7930-A59B-B985-6BEF-6A0B197FAC1A}"/>
              </a:ext>
            </a:extLst>
          </p:cNvPr>
          <p:cNvPicPr>
            <a:picLocks noChangeAspect="1"/>
          </p:cNvPicPr>
          <p:nvPr/>
        </p:nvPicPr>
        <p:blipFill>
          <a:blip r:embed="rId4"/>
          <a:stretch>
            <a:fillRect/>
          </a:stretch>
        </p:blipFill>
        <p:spPr>
          <a:xfrm>
            <a:off x="570542" y="4411454"/>
            <a:ext cx="8650972" cy="2078916"/>
          </a:xfrm>
          <a:prstGeom prst="rect">
            <a:avLst/>
          </a:prstGeom>
        </p:spPr>
      </p:pic>
    </p:spTree>
    <p:extLst>
      <p:ext uri="{BB962C8B-B14F-4D97-AF65-F5344CB8AC3E}">
        <p14:creationId xmlns:p14="http://schemas.microsoft.com/office/powerpoint/2010/main" val="1545797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5291040A-4CA8-2F9D-61A7-54B9D86FBE5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682438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B11ABB7-8125-15A2-D9A4-9D7F675C5C51}"/>
              </a:ext>
            </a:extLst>
          </p:cNvPr>
          <p:cNvSpPr>
            <a:spLocks noGrp="1"/>
          </p:cNvSpPr>
          <p:nvPr>
            <p:ph type="title"/>
          </p:nvPr>
        </p:nvSpPr>
        <p:spPr/>
        <p:txBody>
          <a:bodyPr>
            <a:normAutofit/>
          </a:bodyPr>
          <a:lstStyle/>
          <a:p>
            <a:pPr algn="ctr"/>
            <a:r>
              <a:rPr lang="ru-RU" sz="2000" dirty="0" err="1">
                <a:solidFill>
                  <a:schemeClr val="tx1"/>
                </a:solidFill>
                <a:latin typeface="Times New Roman" panose="02020603050405020304" pitchFamily="18" charset="0"/>
                <a:cs typeface="Times New Roman" panose="02020603050405020304" pitchFamily="18" charset="0"/>
              </a:rPr>
              <a:t>Биыл</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Қазақстан</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ұлттық</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қоры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қолдауымен</a:t>
            </a:r>
            <a:r>
              <a:rPr lang="ru-RU" sz="2000" dirty="0">
                <a:solidFill>
                  <a:schemeClr val="tx1"/>
                </a:solidFill>
                <a:latin typeface="Times New Roman" panose="02020603050405020304" pitchFamily="18" charset="0"/>
                <a:cs typeface="Times New Roman" panose="02020603050405020304" pitchFamily="18" charset="0"/>
              </a:rPr>
              <a:t> Ауыл </a:t>
            </a:r>
            <a:r>
              <a:rPr lang="ru-RU" sz="2000" dirty="0" err="1">
                <a:solidFill>
                  <a:schemeClr val="tx1"/>
                </a:solidFill>
                <a:latin typeface="Times New Roman" panose="02020603050405020304" pitchFamily="18" charset="0"/>
                <a:cs typeface="Times New Roman" panose="02020603050405020304" pitchFamily="18" charset="0"/>
              </a:rPr>
              <a:t>мектептеріне</a:t>
            </a:r>
            <a:r>
              <a:rPr lang="ru-RU" sz="2000" dirty="0">
                <a:solidFill>
                  <a:schemeClr val="tx1"/>
                </a:solidFill>
                <a:latin typeface="Times New Roman" panose="02020603050405020304" pitchFamily="18" charset="0"/>
                <a:cs typeface="Times New Roman" panose="02020603050405020304" pitchFamily="18" charset="0"/>
              </a:rPr>
              <a:t> 200 </a:t>
            </a:r>
            <a:r>
              <a:rPr lang="ru-RU" sz="2000" dirty="0" err="1">
                <a:solidFill>
                  <a:schemeClr val="tx1"/>
                </a:solidFill>
                <a:latin typeface="Times New Roman" panose="02020603050405020304" pitchFamily="18" charset="0"/>
                <a:cs typeface="Times New Roman" panose="02020603050405020304" pitchFamily="18" charset="0"/>
              </a:rPr>
              <a:t>тірек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мектептер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қатарына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енгелі</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отырмыз</a:t>
            </a:r>
            <a:r>
              <a:rPr lang="ru-RU" sz="2000" dirty="0">
                <a:solidFill>
                  <a:schemeClr val="tx1"/>
                </a:solidFill>
                <a:latin typeface="Times New Roman" panose="02020603050405020304" pitchFamily="18" charset="0"/>
                <a:cs typeface="Times New Roman" panose="02020603050405020304" pitchFamily="18" charset="0"/>
              </a:rPr>
              <a:t>.  «Ауыл </a:t>
            </a:r>
            <a:r>
              <a:rPr lang="ru-RU" sz="2000" dirty="0" err="1">
                <a:solidFill>
                  <a:schemeClr val="tx1"/>
                </a:solidFill>
                <a:latin typeface="Times New Roman" panose="02020603050405020304" pitchFamily="18" charset="0"/>
                <a:cs typeface="Times New Roman" panose="02020603050405020304" pitchFamily="18" charset="0"/>
              </a:rPr>
              <a:t>мектебі</a:t>
            </a:r>
            <a:r>
              <a:rPr lang="ru-RU" sz="2000" dirty="0">
                <a:solidFill>
                  <a:schemeClr val="tx1"/>
                </a:solidFill>
                <a:latin typeface="Times New Roman" panose="02020603050405020304" pitchFamily="18" charset="0"/>
                <a:cs typeface="Times New Roman" panose="02020603050405020304" pitchFamily="18" charset="0"/>
              </a:rPr>
              <a:t> – </a:t>
            </a:r>
            <a:r>
              <a:rPr lang="ru-RU" sz="2000" dirty="0" err="1">
                <a:solidFill>
                  <a:schemeClr val="tx1"/>
                </a:solidFill>
                <a:latin typeface="Times New Roman" panose="02020603050405020304" pitchFamily="18" charset="0"/>
                <a:cs typeface="Times New Roman" panose="02020603050405020304" pitchFamily="18" charset="0"/>
              </a:rPr>
              <a:t>жаңа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мүмкіндіктер</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арнасы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жобасында</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мектепішілік</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жұмыс</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жоспары</a:t>
            </a:r>
            <a:r>
              <a:rPr lang="ru-RU" sz="2000" dirty="0">
                <a:solidFill>
                  <a:schemeClr val="tx1"/>
                </a:solidFill>
                <a:latin typeface="Times New Roman" panose="02020603050405020304" pitchFamily="18" charset="0"/>
                <a:cs typeface="Times New Roman" panose="02020603050405020304" pitchFamily="18" charset="0"/>
              </a:rPr>
              <a:t> </a:t>
            </a:r>
            <a:r>
              <a:rPr lang="ru-RU" sz="2000" dirty="0" err="1">
                <a:solidFill>
                  <a:schemeClr val="tx1"/>
                </a:solidFill>
                <a:latin typeface="Times New Roman" panose="02020603050405020304" pitchFamily="18" charset="0"/>
                <a:cs typeface="Times New Roman" panose="02020603050405020304" pitchFamily="18" charset="0"/>
              </a:rPr>
              <a:t>түзілді</a:t>
            </a:r>
            <a:r>
              <a:rPr lang="ru-RU" sz="2000" dirty="0">
                <a:solidFill>
                  <a:schemeClr val="tx1"/>
                </a:solidFill>
                <a:latin typeface="Times New Roman" panose="02020603050405020304" pitchFamily="18" charset="0"/>
                <a:cs typeface="Times New Roman" panose="02020603050405020304" pitchFamily="18" charset="0"/>
              </a:rPr>
              <a:t>.</a:t>
            </a:r>
          </a:p>
        </p:txBody>
      </p:sp>
      <p:sp>
        <p:nvSpPr>
          <p:cNvPr id="3" name="Объект 2">
            <a:extLst>
              <a:ext uri="{FF2B5EF4-FFF2-40B4-BE49-F238E27FC236}">
                <a16:creationId xmlns:a16="http://schemas.microsoft.com/office/drawing/2014/main" id="{68A9DB32-04B3-4106-722C-B6CAF828AC26}"/>
              </a:ext>
            </a:extLst>
          </p:cNvPr>
          <p:cNvSpPr>
            <a:spLocks noGrp="1"/>
          </p:cNvSpPr>
          <p:nvPr>
            <p:ph idx="1"/>
          </p:nvPr>
        </p:nvSpPr>
        <p:spPr/>
        <p:txBody>
          <a:bodyPr/>
          <a:lstStyle/>
          <a:p>
            <a:r>
              <a:rPr lang="kk-KZ" dirty="0"/>
              <a:t>Мектебімізге математика - жартылыстану  және гуманитарлық (тарих) бағыттары  бойынша пән кабинеттері заманауи үлгіде жабдықталуда.</a:t>
            </a:r>
          </a:p>
          <a:p>
            <a:r>
              <a:rPr lang="kk-KZ" dirty="0"/>
              <a:t>Стем,  робототехника, информатика және арт студия, телестудия кабинеттері келді.</a:t>
            </a:r>
          </a:p>
          <a:p>
            <a:r>
              <a:rPr lang="kk-KZ" dirty="0"/>
              <a:t>Ұл балалар мен қыз балаларға арналған кабинет жабдықтары.</a:t>
            </a:r>
          </a:p>
          <a:p>
            <a:r>
              <a:rPr lang="kk-KZ" dirty="0"/>
              <a:t>Бастауыш сыныптарына 14 кабинет жабдықталуда: 4 сынып толық дидактикалық материалдарымен жабдықталып, 10 сынып электрондық   </a:t>
            </a:r>
            <a:endParaRPr lang="ru-RU" dirty="0"/>
          </a:p>
        </p:txBody>
      </p:sp>
    </p:spTree>
    <p:extLst>
      <p:ext uri="{BB962C8B-B14F-4D97-AF65-F5344CB8AC3E}">
        <p14:creationId xmlns:p14="http://schemas.microsoft.com/office/powerpoint/2010/main" val="1317376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F01905F-E2D8-A347-ECBD-6A0FF33ACDE0}"/>
              </a:ext>
            </a:extLst>
          </p:cNvPr>
          <p:cNvSpPr>
            <a:spLocks noGrp="1"/>
          </p:cNvSpPr>
          <p:nvPr>
            <p:ph type="title"/>
          </p:nvPr>
        </p:nvSpPr>
        <p:spPr>
          <a:xfrm>
            <a:off x="1071466" y="276127"/>
            <a:ext cx="10515600" cy="1325563"/>
          </a:xfrm>
        </p:spPr>
        <p:txBody>
          <a:bodyPr>
            <a:normAutofit/>
          </a:bodyPr>
          <a:lstStyle/>
          <a:p>
            <a:pPr algn="ctr"/>
            <a:r>
              <a:rPr lang="kk-KZ" sz="2400" dirty="0">
                <a:solidFill>
                  <a:srgbClr val="7030A0"/>
                </a:solidFill>
                <a:latin typeface="Times New Roman" panose="02020603050405020304" pitchFamily="18" charset="0"/>
                <a:cs typeface="Times New Roman" panose="02020603050405020304" pitchFamily="18" charset="0"/>
              </a:rPr>
              <a:t>Жаңа оқу жылында білім беру ұйымы жұмысының басымдықтары мен негізгі бағыттары.</a:t>
            </a:r>
            <a:endParaRPr lang="ru-RU" sz="2400" dirty="0">
              <a:solidFill>
                <a:srgbClr val="7030A0"/>
              </a:solidFill>
              <a:latin typeface="Times New Roman" panose="02020603050405020304" pitchFamily="18" charset="0"/>
              <a:cs typeface="Times New Roman" panose="02020603050405020304" pitchFamily="18" charset="0"/>
            </a:endParaRPr>
          </a:p>
        </p:txBody>
      </p:sp>
      <p:sp>
        <p:nvSpPr>
          <p:cNvPr id="3" name="Объект 2">
            <a:extLst>
              <a:ext uri="{FF2B5EF4-FFF2-40B4-BE49-F238E27FC236}">
                <a16:creationId xmlns:a16="http://schemas.microsoft.com/office/drawing/2014/main" id="{D1960423-4C71-A721-33AE-4EC4529988F2}"/>
              </a:ext>
            </a:extLst>
          </p:cNvPr>
          <p:cNvSpPr>
            <a:spLocks noGrp="1"/>
          </p:cNvSpPr>
          <p:nvPr>
            <p:ph idx="1"/>
          </p:nvPr>
        </p:nvSpPr>
        <p:spPr/>
        <p:txBody>
          <a:bodyPr>
            <a:normAutofit fontScale="92500"/>
          </a:bodyPr>
          <a:lstStyle/>
          <a:p>
            <a:pPr marL="0" indent="0">
              <a:buNone/>
            </a:pPr>
            <a:r>
              <a:rPr lang="kk-KZ" sz="2400" dirty="0">
                <a:latin typeface="Times New Roman" panose="02020603050405020304" pitchFamily="18" charset="0"/>
                <a:cs typeface="Times New Roman" panose="02020603050405020304" pitchFamily="18" charset="0"/>
              </a:rPr>
              <a:t>1. Білім беру ұйымдарының педагогтеріне әдістемелелік сүйемелдеу.</a:t>
            </a:r>
          </a:p>
          <a:p>
            <a:pPr marL="0" indent="0">
              <a:buNone/>
            </a:pPr>
            <a:r>
              <a:rPr lang="kk-KZ" sz="2400" dirty="0">
                <a:latin typeface="Times New Roman" panose="02020603050405020304" pitchFamily="18" charset="0"/>
                <a:cs typeface="Times New Roman" panose="02020603050405020304" pitchFamily="18" charset="0"/>
              </a:rPr>
              <a:t>2. Оқу процесіне жасанды интелектіні кіріктіру.</a:t>
            </a:r>
          </a:p>
          <a:p>
            <a:pPr marL="0" indent="0">
              <a:buNone/>
            </a:pPr>
            <a:r>
              <a:rPr lang="kk-KZ" sz="2400" dirty="0">
                <a:latin typeface="Times New Roman" panose="02020603050405020304" pitchFamily="18" charset="0"/>
                <a:cs typeface="Times New Roman" panose="02020603050405020304" pitchFamily="18" charset="0"/>
              </a:rPr>
              <a:t>3. Педагогтердің ғылыми мақала жазуына, зерттеу жұмыстарын</a:t>
            </a:r>
          </a:p>
          <a:p>
            <a:pPr marL="0" indent="0">
              <a:buNone/>
            </a:pPr>
            <a:r>
              <a:rPr lang="kk-KZ" sz="2400" dirty="0">
                <a:latin typeface="Times New Roman" panose="02020603050405020304" pitchFamily="18" charset="0"/>
                <a:cs typeface="Times New Roman" panose="02020603050405020304" pitchFamily="18" charset="0"/>
              </a:rPr>
              <a:t>    жүргізуіне  әдістемелік қолдау  көрсету.</a:t>
            </a:r>
          </a:p>
          <a:p>
            <a:pPr marL="0" indent="0">
              <a:buNone/>
            </a:pPr>
            <a:r>
              <a:rPr lang="kk-KZ" sz="2400" dirty="0">
                <a:latin typeface="Times New Roman" panose="02020603050405020304" pitchFamily="18" charset="0"/>
                <a:cs typeface="Times New Roman" panose="02020603050405020304" pitchFamily="18" charset="0"/>
              </a:rPr>
              <a:t>4. Жаңа оқу жылында білім алушылардың функционалдық сауаттылығын зерттеу, жобалау дағдыларын, цифрлық құзыреттерін дамыту, сондай-ақ оқу үлгерімі  төмен білім алушыларға академиялық қолдау көрсету жұмыстарын жалғастыру.</a:t>
            </a:r>
            <a:endParaRPr lang="ru-RU"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402767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6BB8598-52E9-1E20-B96F-B735A588B027}"/>
              </a:ext>
            </a:extLst>
          </p:cNvPr>
          <p:cNvSpPr>
            <a:spLocks noGrp="1"/>
          </p:cNvSpPr>
          <p:nvPr>
            <p:ph idx="1"/>
          </p:nvPr>
        </p:nvSpPr>
        <p:spPr>
          <a:xfrm>
            <a:off x="838200" y="289249"/>
            <a:ext cx="10515600" cy="5887714"/>
          </a:xfrm>
        </p:spPr>
        <p:txBody>
          <a:bodyPr>
            <a:normAutofit fontScale="85000" lnSpcReduction="10000"/>
          </a:bodyPr>
          <a:lstStyle/>
          <a:p>
            <a:pPr marL="228600">
              <a:buNone/>
            </a:pPr>
            <a:r>
              <a:rPr lang="kk-KZ" sz="1800" b="1" dirty="0">
                <a:effectLst/>
                <a:latin typeface="Times New Roman" panose="02020603050405020304" pitchFamily="18" charset="0"/>
                <a:ea typeface="Times New Roman" panose="02020603050405020304" pitchFamily="18" charset="0"/>
              </a:rPr>
              <a:t> </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Оқушылардың жетістіктері: Пән олимпиадаларға қатысқан оқушы саны- 72 оның ішінде жүлделі оқушы саны аудандық деңгейде – 37,</a:t>
            </a:r>
            <a:endParaRPr lang="ru-RU" sz="1800" dirty="0">
              <a:effectLst/>
              <a:latin typeface="Times New Roman" panose="02020603050405020304" pitchFamily="18" charset="0"/>
              <a:ea typeface="Times New Roman" panose="02020603050405020304" pitchFamily="18" charset="0"/>
            </a:endParaRPr>
          </a:p>
          <a:p>
            <a:pPr marL="228600">
              <a:buNone/>
            </a:pPr>
            <a:r>
              <a:rPr lang="kk-KZ" sz="1800" dirty="0">
                <a:effectLst/>
                <a:latin typeface="Times New Roman" panose="02020603050405020304" pitchFamily="18" charset="0"/>
                <a:ea typeface="Times New Roman" panose="02020603050405020304" pitchFamily="18" charset="0"/>
              </a:rPr>
              <a:t> жеңімпаз -52 % құрады. Облыс көлемінде – 7 оқушы қатысып, 3 жүлделі орынға ие болды - 43 % көрсетті..</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Мұғалімдердің жетістіктері: Педагогикалық идеялары Тұрсымбетова Гүлмира ауданнан- 1 орын, «Алтын тұғыр» бастауыш сыныптар бойынша математика пән олимпиадасынан Абиева Ұлбосын ауданнан -1 орын,  Республикалық «Математикалық регата -2025» олимпиадасының аудандық кезеңінен - 3 орын жас маман Ниязбек Эльвира. </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 STEM білім беру технологиясы арқылы биология сабақтарында оқытудың ерекшеліктерін көрсете отырып, өзара тәжірибе алмасу арқылы мұғалімдердің кәсіби құзыреттілігін арттыру»  тақырыбында мектебімізде облыстық шебер сынып өткізілді, оған биология пәнінің мұғалімі А.Абдикадырова тәжірибесімен бөлісіп, облыстық әдістемелік кабинеттің «Алғыс хатымен» марапатталған. </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Аудандық әдістемелік кабинетінің жылдық жоспарына сәйкес «Facilitated action research» тақырыбында  мақсатты мектеп базасында шебер сыныптарға қатысып, өз тәжірибесімен бөлісіп биология пәні мұғалімі Э.Умбетова, химия пәні мұғалімі С.Еркин аудандық білім бөлімінің «Алғыс хатымен» марапатталды.</a:t>
            </a:r>
            <a:endParaRPr lang="ru-RU" sz="1800" dirty="0">
              <a:effectLst/>
              <a:latin typeface="Times New Roman" panose="02020603050405020304" pitchFamily="18" charset="0"/>
              <a:ea typeface="Times New Roman" panose="02020603050405020304" pitchFamily="18" charset="0"/>
            </a:endParaRPr>
          </a:p>
          <a:p>
            <a:pPr marL="228600" indent="220980">
              <a:buNone/>
            </a:pPr>
            <a:r>
              <a:rPr lang="kk-KZ" sz="1800" dirty="0">
                <a:effectLst/>
                <a:latin typeface="Times New Roman" panose="02020603050405020304" pitchFamily="18" charset="0"/>
                <a:ea typeface="Times New Roman" panose="02020603050405020304" pitchFamily="18" charset="0"/>
              </a:rPr>
              <a:t>«Биология және химия пәндерін оқытуда функционалды сауаттылықты дамыту: инновациялық әдістеме мен озық технологиялар»</a:t>
            </a:r>
            <a:r>
              <a:rPr lang="kk-KZ" sz="1800" b="1" dirty="0">
                <a:effectLst/>
                <a:latin typeface="Times New Roman" panose="02020603050405020304" pitchFamily="18" charset="0"/>
                <a:ea typeface="Times New Roman" panose="02020603050405020304" pitchFamily="18" charset="0"/>
              </a:rPr>
              <a:t> </a:t>
            </a:r>
            <a:r>
              <a:rPr lang="kk-KZ" sz="1800" dirty="0">
                <a:effectLst/>
                <a:latin typeface="Times New Roman" panose="02020603050405020304" pitchFamily="18" charset="0"/>
                <a:ea typeface="Times New Roman" panose="02020603050405020304" pitchFamily="18" charset="0"/>
              </a:rPr>
              <a:t>тақырыбында химия, биология пәндері мұғалімдерінің облыстық I съезіне биология пәні мұғалімі Д.Даниярова  қатысып, облыстық білім басқармасының «Мадақтамасымен» марапатталды.</a:t>
            </a:r>
            <a:endParaRPr lang="ru-RU" sz="1800" dirty="0">
              <a:effectLst/>
              <a:latin typeface="Times New Roman" panose="02020603050405020304" pitchFamily="18" charset="0"/>
              <a:ea typeface="Times New Roman" panose="02020603050405020304" pitchFamily="18" charset="0"/>
            </a:endParaRPr>
          </a:p>
          <a:p>
            <a:pPr indent="228600">
              <a:buNone/>
            </a:pPr>
            <a:r>
              <a:rPr lang="kk-KZ" sz="1800" dirty="0">
                <a:effectLst/>
                <a:latin typeface="Times New Roman" panose="02020603050405020304" pitchFamily="18" charset="0"/>
                <a:ea typeface="Times New Roman" panose="02020603050405020304" pitchFamily="18" charset="0"/>
              </a:rPr>
              <a:t>«Білім беруді цифрландыру арқылы білім сапасын арттырудың тиімді жолдары» тақырыбындағы аудан аралық әдістемелік күнге бастауыш сынып мұғалімі бастауыш сынып мұғалімі Тулемисова Маржан өз тәжірибесімен бөлісіп, облыстық әдістемелік кабинетінің «Алғыс хатымен» марапатталды. </a:t>
            </a:r>
            <a:endParaRPr lang="ru-RU" sz="1800" dirty="0">
              <a:effectLst/>
              <a:latin typeface="Times New Roman" panose="02020603050405020304" pitchFamily="18" charset="0"/>
              <a:ea typeface="Times New Roman" panose="02020603050405020304" pitchFamily="18" charset="0"/>
            </a:endParaRPr>
          </a:p>
          <a:p>
            <a:pPr indent="228600"/>
            <a:r>
              <a:rPr lang="kk-KZ" sz="1800" dirty="0">
                <a:effectLst/>
                <a:latin typeface="Times New Roman" panose="02020603050405020304" pitchFamily="18" charset="0"/>
                <a:ea typeface="Times New Roman" panose="02020603050405020304" pitchFamily="18" charset="0"/>
              </a:rPr>
              <a:t>«Бастауыш сынып оқушыларына функционалдық сауттылығын дамыту: ізденіс, тәжірибе, нәтиже» тақырыбында аудандық жобаға қатысып, аудандық білім бөлімінің  «Алғыс хатымен» марапатталды.</a:t>
            </a:r>
            <a:endParaRPr lang="ru-RU" sz="1800" dirty="0">
              <a:effectLst/>
              <a:latin typeface="Times New Roman" panose="02020603050405020304" pitchFamily="18" charset="0"/>
              <a:ea typeface="Times New Roman" panose="02020603050405020304" pitchFamily="18" charset="0"/>
            </a:endParaRPr>
          </a:p>
          <a:p>
            <a:endParaRPr lang="ru-RU" dirty="0"/>
          </a:p>
        </p:txBody>
      </p:sp>
    </p:spTree>
    <p:extLst>
      <p:ext uri="{BB962C8B-B14F-4D97-AF65-F5344CB8AC3E}">
        <p14:creationId xmlns:p14="http://schemas.microsoft.com/office/powerpoint/2010/main" val="19571220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252</TotalTime>
  <Words>1685</Words>
  <Application>Microsoft Office PowerPoint</Application>
  <PresentationFormat>Широкоэкранный</PresentationFormat>
  <Paragraphs>759</Paragraphs>
  <Slides>18</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18</vt:i4>
      </vt:variant>
    </vt:vector>
  </HeadingPairs>
  <TitlesOfParts>
    <vt:vector size="24" baseType="lpstr">
      <vt:lpstr>Arial</vt:lpstr>
      <vt:lpstr>Calibri</vt:lpstr>
      <vt:lpstr>Times New Roman</vt:lpstr>
      <vt:lpstr>Trebuchet MS</vt:lpstr>
      <vt:lpstr>Wingdings 3</vt:lpstr>
      <vt:lpstr>Аспект</vt:lpstr>
      <vt:lpstr>" Шардара" мектеп-лицейінің  2024-2025 оқу жылындағы оқу  жетістіктері   </vt:lpstr>
      <vt:lpstr>"Шардара" мектеп-лицейінің 2024-2025 оқу жылында аудандық пән олимпадасы бойынша 9-11 сынып оқушыларының жетістіктері туралы мәлімет (04.12.-05.12.2024 ж.)  АББ №275 02.12.2024ж.</vt:lpstr>
      <vt:lpstr>"Шардара" мектеп-лицейінің 2024-2025 оқу жылында аудандық пән олимпадасы бойынша 5-6 сынып оқушыларының жетістіктері туралы мәлімет (14.11.-15.11.24 ж.) АББ №260  05.11.2024ж.</vt:lpstr>
      <vt:lpstr>"Шардара" мектеп-лицейінің 2024-2025 оқу жылында аудандық пән олимпадасы бойынша 7-8 сынып оқушыларының жетістіктері туралы мәлімет  (09.12.-10.12.24 ж.) АББ №278  06.12.2024 ж.</vt:lpstr>
      <vt:lpstr>Презентация PowerPoint</vt:lpstr>
      <vt:lpstr>«Шардара» мектеп-лицейінің  2024-2025 оқу жылында аудандық пән олимпиадасына қатысу қорытындысы бойынша сандық мәлімет  </vt:lpstr>
      <vt:lpstr>"Шардара" мектеп-лицейінің 2024-2025 оқу жылында  жалпы білім беретін пәндер бойнша облыстық пән олимпадасының қорытындысы  </vt:lpstr>
      <vt:lpstr>«Ұстаз» платформасы  Педагогтерді аттестаттаудан өткізу қағидалары мен шарттарына өзгерістер енгізілуде. (ҚР оқу ағарту министрінің 25.02.2025 жылғы №32 бұйрығы   Жалпы мұғалімдер саны : 167   </vt:lpstr>
      <vt:lpstr>«Шардара» мектеп-лицейінің 2024-2025 оқу жылында мұғалімдер  жетістіктері туралы сапалық  мәлімет. </vt:lpstr>
      <vt:lpstr>Презентация PowerPoint</vt:lpstr>
      <vt:lpstr>Презентация PowerPoint</vt:lpstr>
      <vt:lpstr> Сыныптар бойынша зерттеу жұмысын            жүргізетін мұғалімдердің кестесі  </vt:lpstr>
      <vt:lpstr>Презентация PowerPoint</vt:lpstr>
      <vt:lpstr>Презентация PowerPoint</vt:lpstr>
      <vt:lpstr>Презентация PowerPoint</vt:lpstr>
      <vt:lpstr>Биыл Қазақстан  ұлттық қоры қолдауымен Ауыл мектептеріне 200 тірек мектептер қатарына енгелі отырмыз.  «Ауыл мектебі – жаңа мүмкіндіктер арнасы» жобасында мектепішілік жұмыс жоспары түзілді.</vt:lpstr>
      <vt:lpstr>Жаңа оқу жылында білім беру ұйымы жұмысының басымдықтары мен негізгі бағыттары.</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Шардара" мектеп-лицейінің 2023-2024 оқу жылында 9-11 сынып оқушыларының аудандық пән олимпадасы бойынша  жетістіктері туралы мәлімет (19.12.-20.12.23 ж.)</dc:title>
  <dc:creator>Пользователь Windows</dc:creator>
  <cp:lastModifiedBy>Пользователь</cp:lastModifiedBy>
  <cp:revision>18</cp:revision>
  <dcterms:created xsi:type="dcterms:W3CDTF">2024-05-17T07:27:23Z</dcterms:created>
  <dcterms:modified xsi:type="dcterms:W3CDTF">2025-12-03T11:52:48Z</dcterms:modified>
</cp:coreProperties>
</file>