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65" r:id="rId2"/>
    <p:sldId id="266" r:id="rId3"/>
    <p:sldId id="267" r:id="rId4"/>
    <p:sldId id="256" r:id="rId5"/>
    <p:sldId id="257" r:id="rId6"/>
    <p:sldId id="282" r:id="rId7"/>
    <p:sldId id="285" r:id="rId8"/>
    <p:sldId id="283" r:id="rId9"/>
    <p:sldId id="284" r:id="rId10"/>
    <p:sldId id="27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Пользователь" initials="П" lastIdx="1" clrIdx="0">
    <p:extLst>
      <p:ext uri="{19B8F6BF-5375-455C-9EA6-DF929625EA0E}">
        <p15:presenceInfo xmlns:p15="http://schemas.microsoft.com/office/powerpoint/2012/main" userId="Пользователь"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09" autoAdjust="0"/>
    <p:restoredTop sz="94660"/>
  </p:normalViewPr>
  <p:slideViewPr>
    <p:cSldViewPr snapToGrid="0">
      <p:cViewPr varScale="1">
        <p:scale>
          <a:sx n="108" d="100"/>
          <a:sy n="108" d="100"/>
        </p:scale>
        <p:origin x="49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F868DF78-8F5C-47E2-83A5-D222777D687E}"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1097848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868DF78-8F5C-47E2-83A5-D222777D687E}"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1443111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68DF78-8F5C-47E2-83A5-D222777D687E}"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2967346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F868DF78-8F5C-47E2-83A5-D222777D687E}" type="datetimeFigureOut">
              <a:rPr lang="en-US" smtClean="0"/>
              <a:pPr/>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19709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868DF78-8F5C-47E2-83A5-D222777D687E}" type="datetimeFigureOut">
              <a:rPr lang="en-US" smtClean="0"/>
              <a:pPr/>
              <a:t>9/12/2026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1298291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F868DF78-8F5C-47E2-83A5-D222777D687E}" type="datetimeFigureOut">
              <a:rPr lang="en-US" smtClean="0"/>
              <a:pPr/>
              <a:t>9/12/2026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894458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68DF78-8F5C-47E2-83A5-D222777D687E}" type="datetimeFigureOut">
              <a:rPr lang="en-US" smtClean="0"/>
              <a:pPr/>
              <a:t>9/12/2026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4220353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868DF78-8F5C-47E2-83A5-D222777D687E}" type="datetimeFigureOut">
              <a:rPr lang="en-US" smtClean="0"/>
              <a:pPr/>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406328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F868DF78-8F5C-47E2-83A5-D222777D687E}" type="datetimeFigureOut">
              <a:rPr lang="en-US" smtClean="0"/>
              <a:pPr/>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4241731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68DF78-8F5C-47E2-83A5-D222777D687E}"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3443268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68DF78-8F5C-47E2-83A5-D222777D687E}"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80187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68DF78-8F5C-47E2-83A5-D222777D687E}"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579470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68DF78-8F5C-47E2-83A5-D222777D687E}"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17985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68DF78-8F5C-47E2-83A5-D222777D687E}"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2098770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868DF78-8F5C-47E2-83A5-D222777D687E}"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21858912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868DF78-8F5C-47E2-83A5-D222777D687E}" type="datetimeFigureOut">
              <a:rPr lang="en-US" smtClean="0"/>
              <a:pPr/>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1629251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868DF78-8F5C-47E2-83A5-D222777D687E}" type="datetimeFigureOut">
              <a:rPr lang="en-US" smtClean="0"/>
              <a:pPr/>
              <a:t>9/12/2026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7C913EB-5B07-4614-BEE2-4C2A8B6F42B1}" type="slidenum">
              <a:rPr lang="en-US" smtClean="0"/>
              <a:pPr/>
              <a:t>‹#›</a:t>
            </a:fld>
            <a:endParaRPr lang="en-US"/>
          </a:p>
        </p:txBody>
      </p:sp>
    </p:spTree>
    <p:extLst>
      <p:ext uri="{BB962C8B-B14F-4D97-AF65-F5344CB8AC3E}">
        <p14:creationId xmlns:p14="http://schemas.microsoft.com/office/powerpoint/2010/main" val="265604482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2176" y="2435289"/>
            <a:ext cx="8828314" cy="2463281"/>
          </a:xfrm>
        </p:spPr>
        <p:txBody>
          <a:bodyPr>
            <a:normAutofit fontScale="90000"/>
          </a:bodyPr>
          <a:lstStyle/>
          <a:p>
            <a:pPr algn="ctr"/>
            <a:r>
              <a:rPr lang="kk-KZ" b="1" i="1" dirty="0">
                <a:solidFill>
                  <a:schemeClr val="tx1"/>
                </a:solidFill>
                <a:latin typeface="Times New Roman" panose="02020603050405020304" pitchFamily="18" charset="0"/>
                <a:cs typeface="Times New Roman" panose="02020603050405020304" pitchFamily="18" charset="0"/>
              </a:rPr>
              <a:t>" Шардара" мектеп-лицейінің </a:t>
            </a:r>
            <a:br>
              <a:rPr lang="kk-KZ" b="1" i="1" dirty="0">
                <a:solidFill>
                  <a:schemeClr val="tx1"/>
                </a:solidFill>
                <a:latin typeface="Times New Roman" panose="02020603050405020304" pitchFamily="18" charset="0"/>
                <a:cs typeface="Times New Roman" panose="02020603050405020304" pitchFamily="18" charset="0"/>
              </a:rPr>
            </a:br>
            <a:r>
              <a:rPr lang="kk-KZ" b="1" i="1" dirty="0" smtClean="0">
                <a:solidFill>
                  <a:schemeClr val="tx1"/>
                </a:solidFill>
                <a:latin typeface="Times New Roman" panose="02020603050405020304" pitchFamily="18" charset="0"/>
                <a:cs typeface="Times New Roman" panose="02020603050405020304" pitchFamily="18" charset="0"/>
              </a:rPr>
              <a:t>2024-2025 </a:t>
            </a:r>
            <a:r>
              <a:rPr lang="kk-KZ" b="1" i="1" dirty="0">
                <a:solidFill>
                  <a:schemeClr val="tx1"/>
                </a:solidFill>
                <a:latin typeface="Times New Roman" panose="02020603050405020304" pitchFamily="18" charset="0"/>
                <a:cs typeface="Times New Roman" panose="02020603050405020304" pitchFamily="18" charset="0"/>
              </a:rPr>
              <a:t>оқу </a:t>
            </a:r>
            <a:r>
              <a:rPr lang="kk-KZ" b="1" i="1" dirty="0" smtClean="0">
                <a:solidFill>
                  <a:schemeClr val="tx1"/>
                </a:solidFill>
                <a:latin typeface="Times New Roman" panose="02020603050405020304" pitchFamily="18" charset="0"/>
                <a:cs typeface="Times New Roman" panose="02020603050405020304" pitchFamily="18" charset="0"/>
              </a:rPr>
              <a:t>жылындағы  оқушылардың   жетістіктері</a:t>
            </a:r>
            <a:r>
              <a:rPr lang="kk-KZ" b="1" i="1" dirty="0">
                <a:solidFill>
                  <a:schemeClr val="tx1"/>
                </a:solidFill>
                <a:latin typeface="Times New Roman" panose="02020603050405020304" pitchFamily="18" charset="0"/>
                <a:cs typeface="Times New Roman" panose="02020603050405020304" pitchFamily="18" charset="0"/>
              </a:rPr>
              <a:t/>
            </a:r>
            <a:br>
              <a:rPr lang="kk-KZ" b="1" i="1" dirty="0">
                <a:solidFill>
                  <a:schemeClr val="tx1"/>
                </a:solidFill>
                <a:latin typeface="Times New Roman" panose="02020603050405020304" pitchFamily="18" charset="0"/>
                <a:cs typeface="Times New Roman" panose="02020603050405020304" pitchFamily="18" charset="0"/>
              </a:rPr>
            </a:br>
            <a:r>
              <a:rPr lang="kk-KZ" b="1" i="1" dirty="0">
                <a:solidFill>
                  <a:schemeClr val="tx1"/>
                </a:solidFill>
                <a:latin typeface="Times New Roman" panose="02020603050405020304" pitchFamily="18" charset="0"/>
                <a:cs typeface="Times New Roman" panose="02020603050405020304" pitchFamily="18" charset="0"/>
              </a:rPr>
              <a:t/>
            </a:r>
            <a:br>
              <a:rPr lang="kk-KZ" b="1" i="1" dirty="0">
                <a:solidFill>
                  <a:schemeClr val="tx1"/>
                </a:solidFill>
                <a:latin typeface="Times New Roman" panose="02020603050405020304" pitchFamily="18" charset="0"/>
                <a:cs typeface="Times New Roman" panose="02020603050405020304" pitchFamily="18" charset="0"/>
              </a:rPr>
            </a:br>
            <a:r>
              <a:rPr lang="kk-KZ" b="1" i="1" dirty="0">
                <a:solidFill>
                  <a:schemeClr val="tx1"/>
                </a:solidFill>
                <a:latin typeface="Times New Roman" panose="02020603050405020304" pitchFamily="18" charset="0"/>
                <a:cs typeface="Times New Roman" panose="02020603050405020304" pitchFamily="18" charset="0"/>
              </a:rPr>
              <a:t/>
            </a:r>
            <a:br>
              <a:rPr lang="kk-KZ" b="1" i="1" dirty="0">
                <a:solidFill>
                  <a:schemeClr val="tx1"/>
                </a:solidFill>
                <a:latin typeface="Times New Roman" panose="02020603050405020304" pitchFamily="18" charset="0"/>
                <a:cs typeface="Times New Roman" panose="02020603050405020304" pitchFamily="18" charset="0"/>
              </a:rPr>
            </a:br>
            <a:endParaRPr lang="en-US" dirty="0">
              <a:solidFill>
                <a:schemeClr val="tx1"/>
              </a:solidFill>
            </a:endParaRPr>
          </a:p>
        </p:txBody>
      </p:sp>
    </p:spTree>
    <p:extLst>
      <p:ext uri="{BB962C8B-B14F-4D97-AF65-F5344CB8AC3E}">
        <p14:creationId xmlns:p14="http://schemas.microsoft.com/office/powerpoint/2010/main" val="146617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1C747B-C0DE-A05F-20D0-EF53EB43FC36}"/>
              </a:ext>
            </a:extLst>
          </p:cNvPr>
          <p:cNvSpPr>
            <a:spLocks noGrp="1"/>
          </p:cNvSpPr>
          <p:nvPr>
            <p:ph type="title"/>
          </p:nvPr>
        </p:nvSpPr>
        <p:spPr/>
        <p:txBody>
          <a:bodyPr>
            <a:normAutofit/>
          </a:bodyPr>
          <a:lstStyle/>
          <a:p>
            <a:pPr algn="ctr"/>
            <a:r>
              <a:rPr lang="ru-RU" sz="2000" dirty="0">
                <a:latin typeface="Times New Roman" panose="02020603050405020304" pitchFamily="18" charset="0"/>
                <a:cs typeface="Times New Roman" panose="02020603050405020304" pitchFamily="18" charset="0"/>
              </a:rPr>
              <a:t>"</a:t>
            </a:r>
            <a:r>
              <a:rPr lang="ru-RU" sz="2000" dirty="0" err="1">
                <a:latin typeface="Times New Roman" panose="02020603050405020304" pitchFamily="18" charset="0"/>
                <a:cs typeface="Times New Roman" panose="02020603050405020304" pitchFamily="18" charset="0"/>
              </a:rPr>
              <a:t>Шардара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мектеп-лицейінің</a:t>
            </a:r>
            <a:r>
              <a:rPr lang="ru-RU" sz="2000" dirty="0">
                <a:latin typeface="Times New Roman" panose="02020603050405020304" pitchFamily="18" charset="0"/>
                <a:cs typeface="Times New Roman" panose="02020603050405020304" pitchFamily="18" charset="0"/>
              </a:rPr>
              <a:t> 2024-2025 </a:t>
            </a:r>
            <a:r>
              <a:rPr lang="ru-RU" sz="2000" dirty="0" err="1">
                <a:latin typeface="Times New Roman" panose="02020603050405020304" pitchFamily="18" charset="0"/>
                <a:cs typeface="Times New Roman" panose="02020603050405020304" pitchFamily="18" charset="0"/>
              </a:rPr>
              <a:t>оқу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жылында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аудандық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пән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олимпадасы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бойынша</a:t>
            </a:r>
            <a:r>
              <a:rPr lang="ru-RU" sz="2000" dirty="0">
                <a:latin typeface="Times New Roman" panose="02020603050405020304" pitchFamily="18" charset="0"/>
                <a:cs typeface="Times New Roman" panose="02020603050405020304" pitchFamily="18" charset="0"/>
              </a:rPr>
              <a:t> 9-11 </a:t>
            </a:r>
            <a:r>
              <a:rPr lang="ru-RU" sz="2000" dirty="0" err="1">
                <a:latin typeface="Times New Roman" panose="02020603050405020304" pitchFamily="18" charset="0"/>
                <a:cs typeface="Times New Roman" panose="02020603050405020304" pitchFamily="18" charset="0"/>
              </a:rPr>
              <a:t>сынып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оқушыларының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жетістіктері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туралы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мәлімет</a:t>
            </a:r>
            <a:r>
              <a:rPr lang="ru-RU" sz="2000" dirty="0">
                <a:latin typeface="Times New Roman" panose="02020603050405020304" pitchFamily="18" charset="0"/>
                <a:cs typeface="Times New Roman" panose="02020603050405020304" pitchFamily="18" charset="0"/>
              </a:rPr>
              <a:t> (04.12.-05.12.2024 ж.)  АББ №275 02.12.2024ж.</a:t>
            </a:r>
          </a:p>
        </p:txBody>
      </p:sp>
      <p:graphicFrame>
        <p:nvGraphicFramePr>
          <p:cNvPr id="4" name="Объект 3">
            <a:extLst>
              <a:ext uri="{FF2B5EF4-FFF2-40B4-BE49-F238E27FC236}">
                <a16:creationId xmlns:a16="http://schemas.microsoft.com/office/drawing/2014/main" id="{99DD5966-AE70-BAE8-C633-A8F652BC30D3}"/>
              </a:ext>
            </a:extLst>
          </p:cNvPr>
          <p:cNvGraphicFramePr>
            <a:graphicFrameLocks noGrp="1"/>
          </p:cNvGraphicFramePr>
          <p:nvPr>
            <p:ph idx="1"/>
            <p:extLst>
              <p:ext uri="{D42A27DB-BD31-4B8C-83A1-F6EECF244321}">
                <p14:modId xmlns:p14="http://schemas.microsoft.com/office/powerpoint/2010/main" val="3967822917"/>
              </p:ext>
            </p:extLst>
          </p:nvPr>
        </p:nvGraphicFramePr>
        <p:xfrm>
          <a:off x="403669" y="1790425"/>
          <a:ext cx="9365482" cy="4619706"/>
        </p:xfrm>
        <a:graphic>
          <a:graphicData uri="http://schemas.openxmlformats.org/drawingml/2006/table">
            <a:tbl>
              <a:tblPr firstRow="1" firstCol="1" bandRow="1">
                <a:tableStyleId>{5C22544A-7EE6-4342-B048-85BDC9FD1C3A}</a:tableStyleId>
              </a:tblPr>
              <a:tblGrid>
                <a:gridCol w="362189">
                  <a:extLst>
                    <a:ext uri="{9D8B030D-6E8A-4147-A177-3AD203B41FA5}">
                      <a16:colId xmlns:a16="http://schemas.microsoft.com/office/drawing/2014/main" val="1364602881"/>
                    </a:ext>
                  </a:extLst>
                </a:gridCol>
                <a:gridCol w="1891653">
                  <a:extLst>
                    <a:ext uri="{9D8B030D-6E8A-4147-A177-3AD203B41FA5}">
                      <a16:colId xmlns:a16="http://schemas.microsoft.com/office/drawing/2014/main" val="468322323"/>
                    </a:ext>
                  </a:extLst>
                </a:gridCol>
                <a:gridCol w="810163">
                  <a:extLst>
                    <a:ext uri="{9D8B030D-6E8A-4147-A177-3AD203B41FA5}">
                      <a16:colId xmlns:a16="http://schemas.microsoft.com/office/drawing/2014/main" val="2748995295"/>
                    </a:ext>
                  </a:extLst>
                </a:gridCol>
                <a:gridCol w="1077040">
                  <a:extLst>
                    <a:ext uri="{9D8B030D-6E8A-4147-A177-3AD203B41FA5}">
                      <a16:colId xmlns:a16="http://schemas.microsoft.com/office/drawing/2014/main" val="2896049349"/>
                    </a:ext>
                  </a:extLst>
                </a:gridCol>
                <a:gridCol w="1261312">
                  <a:extLst>
                    <a:ext uri="{9D8B030D-6E8A-4147-A177-3AD203B41FA5}">
                      <a16:colId xmlns:a16="http://schemas.microsoft.com/office/drawing/2014/main" val="2772726938"/>
                    </a:ext>
                  </a:extLst>
                </a:gridCol>
                <a:gridCol w="845746">
                  <a:extLst>
                    <a:ext uri="{9D8B030D-6E8A-4147-A177-3AD203B41FA5}">
                      <a16:colId xmlns:a16="http://schemas.microsoft.com/office/drawing/2014/main" val="3954460389"/>
                    </a:ext>
                  </a:extLst>
                </a:gridCol>
                <a:gridCol w="955675">
                  <a:extLst>
                    <a:ext uri="{9D8B030D-6E8A-4147-A177-3AD203B41FA5}">
                      <a16:colId xmlns:a16="http://schemas.microsoft.com/office/drawing/2014/main" val="2486522798"/>
                    </a:ext>
                  </a:extLst>
                </a:gridCol>
                <a:gridCol w="900392">
                  <a:extLst>
                    <a:ext uri="{9D8B030D-6E8A-4147-A177-3AD203B41FA5}">
                      <a16:colId xmlns:a16="http://schemas.microsoft.com/office/drawing/2014/main" val="469069627"/>
                    </a:ext>
                  </a:extLst>
                </a:gridCol>
                <a:gridCol w="1261312">
                  <a:extLst>
                    <a:ext uri="{9D8B030D-6E8A-4147-A177-3AD203B41FA5}">
                      <a16:colId xmlns:a16="http://schemas.microsoft.com/office/drawing/2014/main" val="180188570"/>
                    </a:ext>
                  </a:extLst>
                </a:gridCol>
              </a:tblGrid>
              <a:tr h="430942">
                <a:tc>
                  <a:txBody>
                    <a:bodyPr/>
                    <a:lstStyle/>
                    <a:p>
                      <a:pPr>
                        <a:lnSpc>
                          <a:spcPct val="115000"/>
                        </a:lnSpc>
                        <a:spcAft>
                          <a:spcPts val="1000"/>
                        </a:spcAft>
                        <a:buNone/>
                      </a:pPr>
                      <a:r>
                        <a:rPr lang="kk-KZ" sz="8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gn="ctr">
                        <a:lnSpc>
                          <a:spcPct val="115000"/>
                        </a:lnSpc>
                        <a:spcAft>
                          <a:spcPts val="1000"/>
                        </a:spcAft>
                        <a:buNone/>
                      </a:pPr>
                      <a:r>
                        <a:rPr lang="kk-KZ" sz="800" dirty="0">
                          <a:effectLst/>
                        </a:rPr>
                        <a:t>Оқушының</a:t>
                      </a:r>
                      <a:endParaRPr lang="ru-RU" sz="700" dirty="0">
                        <a:effectLst/>
                      </a:endParaRPr>
                    </a:p>
                    <a:p>
                      <a:pPr algn="ctr">
                        <a:lnSpc>
                          <a:spcPct val="115000"/>
                        </a:lnSpc>
                        <a:spcAft>
                          <a:spcPts val="1000"/>
                        </a:spcAft>
                        <a:buNone/>
                      </a:pPr>
                      <a:r>
                        <a:rPr lang="kk-KZ" sz="800" dirty="0">
                          <a:effectLst/>
                        </a:rPr>
                        <a:t>аты-жөні</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a:effectLst/>
                        </a:rPr>
                        <a:t>Сыныбы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a:effectLst/>
                        </a:rPr>
                        <a:t>             Пәні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dirty="0">
                          <a:effectLst/>
                        </a:rPr>
                        <a:t>Қатысқан  </a:t>
                      </a:r>
                      <a:endParaRPr lang="ru-RU" sz="700" dirty="0">
                        <a:effectLst/>
                      </a:endParaRPr>
                    </a:p>
                    <a:p>
                      <a:pPr>
                        <a:lnSpc>
                          <a:spcPct val="115000"/>
                        </a:lnSpc>
                        <a:spcAft>
                          <a:spcPts val="1000"/>
                        </a:spcAft>
                        <a:buNone/>
                      </a:pPr>
                      <a:r>
                        <a:rPr lang="kk-KZ" sz="800" dirty="0">
                          <a:effectLst/>
                        </a:rPr>
                        <a:t>іс-шарасы</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a:effectLst/>
                        </a:rPr>
                        <a:t>Деңгейі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a:effectLst/>
                        </a:rPr>
                        <a:t>Өткен  күні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a:effectLst/>
                        </a:rPr>
                        <a:t>Алған </a:t>
                      </a:r>
                      <a:endParaRPr lang="ru-RU" sz="700">
                        <a:effectLst/>
                      </a:endParaRPr>
                    </a:p>
                    <a:p>
                      <a:pPr>
                        <a:lnSpc>
                          <a:spcPct val="115000"/>
                        </a:lnSpc>
                        <a:spcAft>
                          <a:spcPts val="1000"/>
                        </a:spcAft>
                        <a:buNone/>
                      </a:pPr>
                      <a:r>
                        <a:rPr lang="kk-KZ" sz="800">
                          <a:effectLst/>
                        </a:rPr>
                        <a:t>орны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a:effectLst/>
                        </a:rPr>
                        <a:t>Пән мұғалімі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3547312368"/>
                  </a:ext>
                </a:extLst>
              </a:tr>
              <a:tr h="256917">
                <a:tc>
                  <a:txBody>
                    <a:bodyPr/>
                    <a:lstStyle/>
                    <a:p>
                      <a:pPr>
                        <a:lnSpc>
                          <a:spcPct val="115000"/>
                        </a:lnSpc>
                        <a:spcAft>
                          <a:spcPts val="1000"/>
                        </a:spcAft>
                        <a:buNone/>
                      </a:pPr>
                      <a:r>
                        <a:rPr lang="kk-KZ" sz="700">
                          <a:effectLst/>
                        </a:rPr>
                        <a:t>1</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Рысбек Салтанат Кеңесбекқызы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11 «А»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Қазақ тілі мен әдебиеті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dirty="0">
                          <a:effectLst/>
                        </a:rPr>
                        <a:t>Пән олимпиадасы</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Демеуова Галия Нургалиевна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73720782"/>
                  </a:ext>
                </a:extLst>
              </a:tr>
              <a:tr h="366758">
                <a:tc>
                  <a:txBody>
                    <a:bodyPr/>
                    <a:lstStyle/>
                    <a:p>
                      <a:pPr>
                        <a:lnSpc>
                          <a:spcPct val="115000"/>
                        </a:lnSpc>
                        <a:spcAft>
                          <a:spcPts val="1000"/>
                        </a:spcAft>
                        <a:buNone/>
                      </a:pPr>
                      <a:r>
                        <a:rPr lang="kk-KZ" sz="700">
                          <a:effectLst/>
                        </a:rPr>
                        <a:t>2</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Амирхан Аружан Мейримханқызы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9 «Д»</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Орыс тілі мен әдебиеті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Асылбекова Айгулим Бақтыбайқызы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1232382013"/>
                  </a:ext>
                </a:extLst>
              </a:tr>
              <a:tr h="256917">
                <a:tc>
                  <a:txBody>
                    <a:bodyPr/>
                    <a:lstStyle/>
                    <a:p>
                      <a:pPr>
                        <a:lnSpc>
                          <a:spcPct val="115000"/>
                        </a:lnSpc>
                        <a:spcAft>
                          <a:spcPts val="1000"/>
                        </a:spcAft>
                        <a:buNone/>
                      </a:pPr>
                      <a:r>
                        <a:rPr lang="kk-KZ" sz="700">
                          <a:effectLst/>
                        </a:rPr>
                        <a:t>3</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Бақытұлы Азамат</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9 «В»</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Қазақстан тарихы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dirty="0">
                          <a:effectLst/>
                        </a:rPr>
                        <a:t>Кобен Кенжегул Арапбайқызы</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1248181285"/>
                  </a:ext>
                </a:extLst>
              </a:tr>
              <a:tr h="394269">
                <a:tc>
                  <a:txBody>
                    <a:bodyPr/>
                    <a:lstStyle/>
                    <a:p>
                      <a:pPr>
                        <a:lnSpc>
                          <a:spcPct val="115000"/>
                        </a:lnSpc>
                        <a:spcAft>
                          <a:spcPts val="1000"/>
                        </a:spcAft>
                        <a:buNone/>
                      </a:pPr>
                      <a:r>
                        <a:rPr lang="kk-KZ" sz="700">
                          <a:effectLst/>
                        </a:rPr>
                        <a:t>4</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Шаншар Айдын Женисұлы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10 «В»</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Қазақстан тарихы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Мырзамұратов Асан Бакирович</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544870262"/>
                  </a:ext>
                </a:extLst>
              </a:tr>
              <a:tr h="256917">
                <a:tc>
                  <a:txBody>
                    <a:bodyPr/>
                    <a:lstStyle/>
                    <a:p>
                      <a:pPr>
                        <a:lnSpc>
                          <a:spcPct val="115000"/>
                        </a:lnSpc>
                        <a:spcAft>
                          <a:spcPts val="1000"/>
                        </a:spcAft>
                        <a:buNone/>
                      </a:pPr>
                      <a:r>
                        <a:rPr lang="kk-KZ" sz="700">
                          <a:effectLst/>
                        </a:rPr>
                        <a:t>5</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Қамзабек Думан Ернұрұлы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9 «В»</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Құқық негіздері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Кобен Кенжегул Арапбайқызы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593775451"/>
                  </a:ext>
                </a:extLst>
              </a:tr>
              <a:tr h="256917">
                <a:tc>
                  <a:txBody>
                    <a:bodyPr/>
                    <a:lstStyle/>
                    <a:p>
                      <a:pPr>
                        <a:lnSpc>
                          <a:spcPct val="115000"/>
                        </a:lnSpc>
                        <a:spcAft>
                          <a:spcPts val="1000"/>
                        </a:spcAft>
                        <a:buNone/>
                      </a:pPr>
                      <a:r>
                        <a:rPr lang="kk-KZ" sz="700">
                          <a:effectLst/>
                        </a:rPr>
                        <a:t>6</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Жусип Нүрлен Асқарұлы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10 «В»</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Құқық негіздері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dirty="0">
                          <a:effectLst/>
                        </a:rPr>
                        <a:t>Мырзамуратов Асан Бакирович</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2388824917"/>
                  </a:ext>
                </a:extLst>
              </a:tr>
              <a:tr h="366758">
                <a:tc>
                  <a:txBody>
                    <a:bodyPr/>
                    <a:lstStyle/>
                    <a:p>
                      <a:pPr>
                        <a:lnSpc>
                          <a:spcPct val="115000"/>
                        </a:lnSpc>
                        <a:spcAft>
                          <a:spcPts val="1000"/>
                        </a:spcAft>
                        <a:buNone/>
                      </a:pPr>
                      <a:r>
                        <a:rPr lang="kk-KZ" sz="700">
                          <a:effectLst/>
                        </a:rPr>
                        <a:t>7</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Косбаева Жұлдыз Мақсатқызы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11 «В»</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Құқық негіздері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Келдибаева Гулшат Кураловна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3908866536"/>
                  </a:ext>
                </a:extLst>
              </a:tr>
              <a:tr h="241873">
                <a:tc>
                  <a:txBody>
                    <a:bodyPr/>
                    <a:lstStyle/>
                    <a:p>
                      <a:pPr>
                        <a:lnSpc>
                          <a:spcPct val="115000"/>
                        </a:lnSpc>
                        <a:spcAft>
                          <a:spcPts val="1000"/>
                        </a:spcAft>
                        <a:buNone/>
                      </a:pPr>
                      <a:r>
                        <a:rPr lang="kk-KZ" sz="700">
                          <a:effectLst/>
                        </a:rPr>
                        <a:t>8</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Байжигит Лаззат Нургалиқызы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9 «А»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Химия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04.12.24 ж. №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Еркин Сауле Токтабаяновна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2041723052"/>
                  </a:ext>
                </a:extLst>
              </a:tr>
              <a:tr h="241873">
                <a:tc>
                  <a:txBody>
                    <a:bodyPr/>
                    <a:lstStyle/>
                    <a:p>
                      <a:pPr>
                        <a:lnSpc>
                          <a:spcPct val="115000"/>
                        </a:lnSpc>
                        <a:spcAft>
                          <a:spcPts val="1000"/>
                        </a:spcAft>
                        <a:buNone/>
                      </a:pPr>
                      <a:r>
                        <a:rPr lang="kk-KZ" sz="700">
                          <a:effectLst/>
                        </a:rPr>
                        <a:t>9</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Тухсанбай Ұлдана Алғабекқызы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11 «Б»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Химия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04.12.24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Абилова Улбосын Амзеевна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2941577984"/>
                  </a:ext>
                </a:extLst>
              </a:tr>
              <a:tr h="366758">
                <a:tc>
                  <a:txBody>
                    <a:bodyPr/>
                    <a:lstStyle/>
                    <a:p>
                      <a:pPr>
                        <a:lnSpc>
                          <a:spcPct val="115000"/>
                        </a:lnSpc>
                        <a:spcAft>
                          <a:spcPts val="1000"/>
                        </a:spcAft>
                        <a:buNone/>
                      </a:pPr>
                      <a:r>
                        <a:rPr lang="kk-KZ" sz="700">
                          <a:effectLst/>
                        </a:rPr>
                        <a:t>10</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Насен Маржан Касымқызы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9 «Б»</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Биология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04.12.24 ж.  №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Абдикадырова Айгул Ажмухановна.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3123476147"/>
                  </a:ext>
                </a:extLst>
              </a:tr>
              <a:tr h="394269">
                <a:tc>
                  <a:txBody>
                    <a:bodyPr/>
                    <a:lstStyle/>
                    <a:p>
                      <a:pPr>
                        <a:lnSpc>
                          <a:spcPct val="115000"/>
                        </a:lnSpc>
                        <a:spcAft>
                          <a:spcPts val="1000"/>
                        </a:spcAft>
                        <a:buNone/>
                      </a:pPr>
                      <a:r>
                        <a:rPr lang="kk-KZ" sz="700">
                          <a:effectLst/>
                        </a:rPr>
                        <a:t>11</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Асылбек Гүлсезім Қайратқызы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10 «В»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Физика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04.12.24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Джелтаев Асхат Асетович</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1422254235"/>
                  </a:ext>
                </a:extLst>
              </a:tr>
              <a:tr h="394269">
                <a:tc>
                  <a:txBody>
                    <a:bodyPr/>
                    <a:lstStyle/>
                    <a:p>
                      <a:pPr>
                        <a:lnSpc>
                          <a:spcPct val="115000"/>
                        </a:lnSpc>
                        <a:spcAft>
                          <a:spcPts val="1000"/>
                        </a:spcAft>
                        <a:buNone/>
                      </a:pPr>
                      <a:r>
                        <a:rPr lang="kk-KZ" sz="700">
                          <a:effectLst/>
                        </a:rPr>
                        <a:t>12</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Кыпшакбай Арайлым Дауылбайқызы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9 «Ә»</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Информатика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dirty="0">
                          <a:effectLst/>
                        </a:rPr>
                        <a:t>Пән олимпиадасы</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04.12.24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Туртабаева Улдар  Куанышбековна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575762662"/>
                  </a:ext>
                </a:extLst>
              </a:tr>
              <a:tr h="394269">
                <a:tc>
                  <a:txBody>
                    <a:bodyPr/>
                    <a:lstStyle/>
                    <a:p>
                      <a:pPr>
                        <a:lnSpc>
                          <a:spcPct val="115000"/>
                        </a:lnSpc>
                        <a:spcAft>
                          <a:spcPts val="1000"/>
                        </a:spcAft>
                        <a:buNone/>
                      </a:pPr>
                      <a:r>
                        <a:rPr lang="kk-KZ" sz="700">
                          <a:effectLst/>
                        </a:rPr>
                        <a:t>13</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Рахматулла Жарас Сергалиұлы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10 «Б»</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Информатика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04.12.24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dirty="0">
                          <a:effectLst/>
                        </a:rPr>
                        <a:t>Абиров Нурсултан  Сапарбекулы</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3139356618"/>
                  </a:ext>
                </a:extLst>
              </a:tr>
            </a:tbl>
          </a:graphicData>
        </a:graphic>
      </p:graphicFrame>
    </p:spTree>
    <p:extLst>
      <p:ext uri="{BB962C8B-B14F-4D97-AF65-F5344CB8AC3E}">
        <p14:creationId xmlns:p14="http://schemas.microsoft.com/office/powerpoint/2010/main" val="3952573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8FC8FD-6883-5C35-2E63-D7E79395889D}"/>
              </a:ext>
            </a:extLst>
          </p:cNvPr>
          <p:cNvSpPr>
            <a:spLocks noGrp="1"/>
          </p:cNvSpPr>
          <p:nvPr>
            <p:ph type="title"/>
          </p:nvPr>
        </p:nvSpPr>
        <p:spPr/>
        <p:txBody>
          <a:bodyPr>
            <a:normAutofit/>
          </a:bodyPr>
          <a:lstStyle/>
          <a:p>
            <a:pPr algn="ctr"/>
            <a:r>
              <a:rPr lang="ru-RU" sz="2000" dirty="0">
                <a:solidFill>
                  <a:srgbClr val="002060"/>
                </a:solidFill>
                <a:latin typeface="Times New Roman" panose="02020603050405020304" pitchFamily="18" charset="0"/>
                <a:cs typeface="Times New Roman" panose="02020603050405020304" pitchFamily="18" charset="0"/>
              </a:rPr>
              <a:t>"</a:t>
            </a:r>
            <a:r>
              <a:rPr lang="ru-RU" sz="2000" dirty="0" err="1">
                <a:solidFill>
                  <a:srgbClr val="002060"/>
                </a:solidFill>
                <a:latin typeface="Times New Roman" panose="02020603050405020304" pitchFamily="18" charset="0"/>
                <a:cs typeface="Times New Roman" panose="02020603050405020304" pitchFamily="18" charset="0"/>
              </a:rPr>
              <a:t>Шардара</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мектеп-лицейінің</a:t>
            </a:r>
            <a:r>
              <a:rPr lang="ru-RU" sz="2000" dirty="0">
                <a:solidFill>
                  <a:srgbClr val="002060"/>
                </a:solidFill>
                <a:latin typeface="Times New Roman" panose="02020603050405020304" pitchFamily="18" charset="0"/>
                <a:cs typeface="Times New Roman" panose="02020603050405020304" pitchFamily="18" charset="0"/>
              </a:rPr>
              <a:t> 2024-2025 </a:t>
            </a:r>
            <a:r>
              <a:rPr lang="ru-RU" sz="2000" dirty="0" err="1">
                <a:solidFill>
                  <a:srgbClr val="002060"/>
                </a:solidFill>
                <a:latin typeface="Times New Roman" panose="02020603050405020304" pitchFamily="18" charset="0"/>
                <a:cs typeface="Times New Roman" panose="02020603050405020304" pitchFamily="18" charset="0"/>
              </a:rPr>
              <a:t>оқу</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жылында</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аудандық</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пән</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олимпадасы</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бойынша</a:t>
            </a:r>
            <a:r>
              <a:rPr lang="ru-RU" sz="2000" dirty="0">
                <a:solidFill>
                  <a:srgbClr val="002060"/>
                </a:solidFill>
                <a:latin typeface="Times New Roman" panose="02020603050405020304" pitchFamily="18" charset="0"/>
                <a:cs typeface="Times New Roman" panose="02020603050405020304" pitchFamily="18" charset="0"/>
              </a:rPr>
              <a:t> 5-6 </a:t>
            </a:r>
            <a:r>
              <a:rPr lang="ru-RU" sz="2000" dirty="0" err="1">
                <a:solidFill>
                  <a:srgbClr val="002060"/>
                </a:solidFill>
                <a:latin typeface="Times New Roman" panose="02020603050405020304" pitchFamily="18" charset="0"/>
                <a:cs typeface="Times New Roman" panose="02020603050405020304" pitchFamily="18" charset="0"/>
              </a:rPr>
              <a:t>сынып</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оқушыларының</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жетістіктері</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туралы</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мәлімет</a:t>
            </a:r>
            <a:r>
              <a:rPr lang="ru-RU" sz="2000" dirty="0">
                <a:solidFill>
                  <a:srgbClr val="002060"/>
                </a:solidFill>
                <a:latin typeface="Times New Roman" panose="02020603050405020304" pitchFamily="18" charset="0"/>
                <a:cs typeface="Times New Roman" panose="02020603050405020304" pitchFamily="18" charset="0"/>
              </a:rPr>
              <a:t> (14.11.-15.11.24 ж.) АББ №260  05.11.2024ж.</a:t>
            </a:r>
          </a:p>
        </p:txBody>
      </p:sp>
      <p:graphicFrame>
        <p:nvGraphicFramePr>
          <p:cNvPr id="6" name="Объект 5">
            <a:extLst>
              <a:ext uri="{FF2B5EF4-FFF2-40B4-BE49-F238E27FC236}">
                <a16:creationId xmlns:a16="http://schemas.microsoft.com/office/drawing/2014/main" id="{295EFA46-174E-216F-C8CF-A9EC23C06ACF}"/>
              </a:ext>
            </a:extLst>
          </p:cNvPr>
          <p:cNvGraphicFramePr>
            <a:graphicFrameLocks noGrp="1"/>
          </p:cNvGraphicFramePr>
          <p:nvPr>
            <p:ph idx="1"/>
            <p:extLst>
              <p:ext uri="{D42A27DB-BD31-4B8C-83A1-F6EECF244321}">
                <p14:modId xmlns:p14="http://schemas.microsoft.com/office/powerpoint/2010/main" val="2011522933"/>
              </p:ext>
            </p:extLst>
          </p:nvPr>
        </p:nvGraphicFramePr>
        <p:xfrm>
          <a:off x="522515" y="1740275"/>
          <a:ext cx="8904634" cy="4609084"/>
        </p:xfrm>
        <a:graphic>
          <a:graphicData uri="http://schemas.openxmlformats.org/drawingml/2006/table">
            <a:tbl>
              <a:tblPr firstRow="1" firstCol="1" bandRow="1">
                <a:tableStyleId>{5C22544A-7EE6-4342-B048-85BDC9FD1C3A}</a:tableStyleId>
              </a:tblPr>
              <a:tblGrid>
                <a:gridCol w="262447">
                  <a:extLst>
                    <a:ext uri="{9D8B030D-6E8A-4147-A177-3AD203B41FA5}">
                      <a16:colId xmlns:a16="http://schemas.microsoft.com/office/drawing/2014/main" val="624911190"/>
                    </a:ext>
                  </a:extLst>
                </a:gridCol>
                <a:gridCol w="1926057">
                  <a:extLst>
                    <a:ext uri="{9D8B030D-6E8A-4147-A177-3AD203B41FA5}">
                      <a16:colId xmlns:a16="http://schemas.microsoft.com/office/drawing/2014/main" val="777526504"/>
                    </a:ext>
                  </a:extLst>
                </a:gridCol>
                <a:gridCol w="787344">
                  <a:extLst>
                    <a:ext uri="{9D8B030D-6E8A-4147-A177-3AD203B41FA5}">
                      <a16:colId xmlns:a16="http://schemas.microsoft.com/office/drawing/2014/main" val="1088331098"/>
                    </a:ext>
                  </a:extLst>
                </a:gridCol>
                <a:gridCol w="1225786">
                  <a:extLst>
                    <a:ext uri="{9D8B030D-6E8A-4147-A177-3AD203B41FA5}">
                      <a16:colId xmlns:a16="http://schemas.microsoft.com/office/drawing/2014/main" val="51753802"/>
                    </a:ext>
                  </a:extLst>
                </a:gridCol>
                <a:gridCol w="1138099">
                  <a:extLst>
                    <a:ext uri="{9D8B030D-6E8A-4147-A177-3AD203B41FA5}">
                      <a16:colId xmlns:a16="http://schemas.microsoft.com/office/drawing/2014/main" val="3472258206"/>
                    </a:ext>
                  </a:extLst>
                </a:gridCol>
                <a:gridCol w="787344">
                  <a:extLst>
                    <a:ext uri="{9D8B030D-6E8A-4147-A177-3AD203B41FA5}">
                      <a16:colId xmlns:a16="http://schemas.microsoft.com/office/drawing/2014/main" val="1671491008"/>
                    </a:ext>
                  </a:extLst>
                </a:gridCol>
                <a:gridCol w="963339">
                  <a:extLst>
                    <a:ext uri="{9D8B030D-6E8A-4147-A177-3AD203B41FA5}">
                      <a16:colId xmlns:a16="http://schemas.microsoft.com/office/drawing/2014/main" val="501453162"/>
                    </a:ext>
                  </a:extLst>
                </a:gridCol>
                <a:gridCol w="787344">
                  <a:extLst>
                    <a:ext uri="{9D8B030D-6E8A-4147-A177-3AD203B41FA5}">
                      <a16:colId xmlns:a16="http://schemas.microsoft.com/office/drawing/2014/main" val="1772266052"/>
                    </a:ext>
                  </a:extLst>
                </a:gridCol>
                <a:gridCol w="1026874">
                  <a:extLst>
                    <a:ext uri="{9D8B030D-6E8A-4147-A177-3AD203B41FA5}">
                      <a16:colId xmlns:a16="http://schemas.microsoft.com/office/drawing/2014/main" val="1944829244"/>
                    </a:ext>
                  </a:extLst>
                </a:gridCol>
              </a:tblGrid>
              <a:tr h="431041">
                <a:tc>
                  <a:txBody>
                    <a:bodyPr/>
                    <a:lstStyle/>
                    <a:p>
                      <a:pPr>
                        <a:lnSpc>
                          <a:spcPct val="115000"/>
                        </a:lnSpc>
                        <a:spcAft>
                          <a:spcPts val="1000"/>
                        </a:spcAft>
                        <a:buNone/>
                      </a:pPr>
                      <a:r>
                        <a:rPr lang="kk-KZ" sz="900" dirty="0">
                          <a:effectLst/>
                        </a:rPr>
                        <a:t>№</a:t>
                      </a:r>
                      <a:endParaRPr lang="ru-RU"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gn="ctr">
                        <a:lnSpc>
                          <a:spcPct val="115000"/>
                        </a:lnSpc>
                        <a:spcAft>
                          <a:spcPts val="1000"/>
                        </a:spcAft>
                        <a:buNone/>
                      </a:pPr>
                      <a:r>
                        <a:rPr lang="kk-KZ" sz="900" dirty="0">
                          <a:effectLst/>
                        </a:rPr>
                        <a:t>Оқушының</a:t>
                      </a:r>
                      <a:endParaRPr lang="ru-RU" sz="800" dirty="0">
                        <a:effectLst/>
                      </a:endParaRPr>
                    </a:p>
                    <a:p>
                      <a:pPr algn="ctr">
                        <a:lnSpc>
                          <a:spcPct val="115000"/>
                        </a:lnSpc>
                        <a:spcAft>
                          <a:spcPts val="1000"/>
                        </a:spcAft>
                        <a:buNone/>
                      </a:pPr>
                      <a:r>
                        <a:rPr lang="kk-KZ" sz="900" dirty="0">
                          <a:effectLst/>
                        </a:rPr>
                        <a:t>аты-жөні</a:t>
                      </a:r>
                      <a:endParaRPr lang="ru-RU"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Сыныбы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dirty="0">
                          <a:effectLst/>
                        </a:rPr>
                        <a:t>             Пәні</a:t>
                      </a:r>
                      <a:endParaRPr lang="ru-RU"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Қатысқан  </a:t>
                      </a:r>
                      <a:endParaRPr lang="ru-RU" sz="800">
                        <a:effectLst/>
                      </a:endParaRPr>
                    </a:p>
                    <a:p>
                      <a:pPr>
                        <a:lnSpc>
                          <a:spcPct val="115000"/>
                        </a:lnSpc>
                        <a:spcAft>
                          <a:spcPts val="1000"/>
                        </a:spcAft>
                        <a:buNone/>
                      </a:pPr>
                      <a:r>
                        <a:rPr lang="kk-KZ" sz="900">
                          <a:effectLst/>
                        </a:rPr>
                        <a:t>іс-шарасы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Деңгейі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Өткен  күні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Алған </a:t>
                      </a:r>
                      <a:endParaRPr lang="ru-RU" sz="800">
                        <a:effectLst/>
                      </a:endParaRPr>
                    </a:p>
                    <a:p>
                      <a:pPr>
                        <a:lnSpc>
                          <a:spcPct val="115000"/>
                        </a:lnSpc>
                        <a:spcAft>
                          <a:spcPts val="1000"/>
                        </a:spcAft>
                        <a:buNone/>
                      </a:pPr>
                      <a:r>
                        <a:rPr lang="kk-KZ" sz="900">
                          <a:effectLst/>
                        </a:rPr>
                        <a:t>орны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мұғалімі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3912375064"/>
                  </a:ext>
                </a:extLst>
              </a:tr>
              <a:tr h="461680">
                <a:tc>
                  <a:txBody>
                    <a:bodyPr/>
                    <a:lstStyle/>
                    <a:p>
                      <a:pPr>
                        <a:lnSpc>
                          <a:spcPct val="115000"/>
                        </a:lnSpc>
                        <a:spcAft>
                          <a:spcPts val="1000"/>
                        </a:spcAft>
                        <a:buNone/>
                      </a:pPr>
                      <a:r>
                        <a:rPr lang="kk-KZ" sz="900">
                          <a:effectLst/>
                        </a:rPr>
                        <a:t>1</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Эрназар Айару Азретқызы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en-US" sz="900">
                          <a:effectLst/>
                        </a:rPr>
                        <a:t>5</a:t>
                      </a:r>
                      <a:r>
                        <a:rPr lang="kk-KZ" sz="900">
                          <a:effectLst/>
                        </a:rPr>
                        <a:t> «А»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Қазақ тілі мен әдебиеті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14.11.24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Жексенбаева Салтанат Жаксыбековна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2957585749"/>
                  </a:ext>
                </a:extLst>
              </a:tr>
              <a:tr h="431041">
                <a:tc>
                  <a:txBody>
                    <a:bodyPr/>
                    <a:lstStyle/>
                    <a:p>
                      <a:pPr>
                        <a:lnSpc>
                          <a:spcPct val="115000"/>
                        </a:lnSpc>
                        <a:spcAft>
                          <a:spcPts val="1000"/>
                        </a:spcAft>
                        <a:buNone/>
                      </a:pPr>
                      <a:r>
                        <a:rPr lang="kk-KZ" sz="900">
                          <a:effectLst/>
                        </a:rPr>
                        <a:t>2</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Бауыржан Жания Бейбітқызы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6 «А»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Қазақ тілі мен әдебиеті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15.11.24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Алматова Салиха Сериковна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2581994460"/>
                  </a:ext>
                </a:extLst>
              </a:tr>
              <a:tr h="461680">
                <a:tc>
                  <a:txBody>
                    <a:bodyPr/>
                    <a:lstStyle/>
                    <a:p>
                      <a:pPr>
                        <a:lnSpc>
                          <a:spcPct val="115000"/>
                        </a:lnSpc>
                        <a:spcAft>
                          <a:spcPts val="1000"/>
                        </a:spcAft>
                        <a:buNone/>
                      </a:pPr>
                      <a:r>
                        <a:rPr lang="kk-KZ" sz="900">
                          <a:effectLst/>
                        </a:rPr>
                        <a:t>3</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Тұрысбек Ұлпан Мұратқызы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5 «Б»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Орыс тілі мен әдебиеті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14.11.24 ж.</a:t>
                      </a:r>
                      <a:endParaRPr lang="ru-RU" sz="800">
                        <a:effectLst/>
                      </a:endParaRPr>
                    </a:p>
                    <a:p>
                      <a:pPr>
                        <a:lnSpc>
                          <a:spcPct val="115000"/>
                        </a:lnSpc>
                        <a:spcAft>
                          <a:spcPts val="1000"/>
                        </a:spcAft>
                        <a:buNone/>
                      </a:pPr>
                      <a:r>
                        <a:rPr lang="kk-KZ" sz="900">
                          <a:effectLst/>
                        </a:rPr>
                        <a:t>№2007</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Тургунбаева Гульчехра Кадиржанқызы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2705027185"/>
                  </a:ext>
                </a:extLst>
              </a:tr>
              <a:tr h="461680">
                <a:tc>
                  <a:txBody>
                    <a:bodyPr/>
                    <a:lstStyle/>
                    <a:p>
                      <a:pPr>
                        <a:lnSpc>
                          <a:spcPct val="115000"/>
                        </a:lnSpc>
                        <a:spcAft>
                          <a:spcPts val="1000"/>
                        </a:spcAft>
                        <a:buNone/>
                      </a:pPr>
                      <a:r>
                        <a:rPr lang="kk-KZ" sz="900">
                          <a:effectLst/>
                        </a:rPr>
                        <a:t>4</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Абдаз Мейрбек Шералыұлы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6 «Б»</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Орыс тілі мен әдебиеті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15.11.24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Тулешова Гульзипа Алтынбековна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608979973"/>
                  </a:ext>
                </a:extLst>
              </a:tr>
              <a:tr h="461680">
                <a:tc>
                  <a:txBody>
                    <a:bodyPr/>
                    <a:lstStyle/>
                    <a:p>
                      <a:pPr>
                        <a:lnSpc>
                          <a:spcPct val="115000"/>
                        </a:lnSpc>
                        <a:spcAft>
                          <a:spcPts val="1000"/>
                        </a:spcAft>
                        <a:buNone/>
                      </a:pPr>
                      <a:r>
                        <a:rPr lang="kk-KZ" sz="900">
                          <a:effectLst/>
                        </a:rPr>
                        <a:t>5</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Сәрсен Абат Болатұлы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6 «Б»</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Тарих</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15.11.24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Шагырбаева Гулжан Тасполатовна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2635675322"/>
                  </a:ext>
                </a:extLst>
              </a:tr>
              <a:tr h="461680">
                <a:tc>
                  <a:txBody>
                    <a:bodyPr/>
                    <a:lstStyle/>
                    <a:p>
                      <a:pPr>
                        <a:lnSpc>
                          <a:spcPct val="115000"/>
                        </a:lnSpc>
                        <a:spcAft>
                          <a:spcPts val="1000"/>
                        </a:spcAft>
                        <a:buNone/>
                      </a:pPr>
                      <a:r>
                        <a:rPr lang="kk-KZ" sz="900">
                          <a:effectLst/>
                        </a:rPr>
                        <a:t>6</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Қурбанғали Ілияс Ерғалиұлы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5 «А»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Ағылшын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14.11.24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Сатбекова Куралай Тулегеновна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1016793939"/>
                  </a:ext>
                </a:extLst>
              </a:tr>
              <a:tr h="431041">
                <a:tc>
                  <a:txBody>
                    <a:bodyPr/>
                    <a:lstStyle/>
                    <a:p>
                      <a:pPr>
                        <a:lnSpc>
                          <a:spcPct val="115000"/>
                        </a:lnSpc>
                        <a:spcAft>
                          <a:spcPts val="1000"/>
                        </a:spcAft>
                        <a:buNone/>
                      </a:pPr>
                      <a:r>
                        <a:rPr lang="kk-KZ" sz="900">
                          <a:effectLst/>
                        </a:rPr>
                        <a:t>7</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Мырзабек Мерей Улықмуратқызы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6 «Б»</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Ағылшын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15.11.24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Бейсенова Лаура Еркинбековна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3162087994"/>
                  </a:ext>
                </a:extLst>
              </a:tr>
              <a:tr h="431041">
                <a:tc>
                  <a:txBody>
                    <a:bodyPr/>
                    <a:lstStyle/>
                    <a:p>
                      <a:pPr>
                        <a:lnSpc>
                          <a:spcPct val="115000"/>
                        </a:lnSpc>
                        <a:spcAft>
                          <a:spcPts val="1000"/>
                        </a:spcAft>
                        <a:buNone/>
                      </a:pPr>
                      <a:r>
                        <a:rPr lang="kk-KZ" sz="900">
                          <a:effectLst/>
                        </a:rPr>
                        <a:t>8</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Дүкен Ақерке Темірханқызы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6 «А»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Жаратылыстану</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dirty="0">
                          <a:effectLst/>
                        </a:rPr>
                        <a:t>15.11.24 ж.</a:t>
                      </a:r>
                      <a:endParaRPr lang="ru-RU" sz="800" dirty="0">
                        <a:effectLst/>
                      </a:endParaRPr>
                    </a:p>
                    <a:p>
                      <a:pPr>
                        <a:lnSpc>
                          <a:spcPct val="115000"/>
                        </a:lnSpc>
                        <a:spcAft>
                          <a:spcPts val="1000"/>
                        </a:spcAft>
                        <a:buNone/>
                      </a:pPr>
                      <a:r>
                        <a:rPr lang="kk-KZ" sz="900" dirty="0">
                          <a:effectLst/>
                        </a:rPr>
                        <a:t>№</a:t>
                      </a:r>
                      <a:endParaRPr lang="ru-RU"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Сатылғанова Мадина Тагаевна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1736330084"/>
                  </a:ext>
                </a:extLst>
              </a:tr>
              <a:tr h="461680">
                <a:tc>
                  <a:txBody>
                    <a:bodyPr/>
                    <a:lstStyle/>
                    <a:p>
                      <a:pPr>
                        <a:lnSpc>
                          <a:spcPct val="115000"/>
                        </a:lnSpc>
                        <a:spcAft>
                          <a:spcPts val="1000"/>
                        </a:spcAft>
                        <a:buNone/>
                      </a:pPr>
                      <a:r>
                        <a:rPr lang="kk-KZ" sz="900">
                          <a:effectLst/>
                        </a:rPr>
                        <a:t>9</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Бейдулла Рамазан Жиенбекұлы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5 «А»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Математика</a:t>
                      </a:r>
                      <a:endParaRPr lang="ru-RU" sz="800">
                        <a:effectLst/>
                      </a:endParaRPr>
                    </a:p>
                    <a:p>
                      <a:pPr>
                        <a:lnSpc>
                          <a:spcPct val="115000"/>
                        </a:lnSpc>
                        <a:spcAft>
                          <a:spcPts val="1000"/>
                        </a:spcAft>
                        <a:buNone/>
                        <a:tabLst>
                          <a:tab pos="900430" algn="l"/>
                        </a:tabLst>
                      </a:pPr>
                      <a:r>
                        <a:rPr lang="kk-KZ" sz="900">
                          <a:effectLst/>
                        </a:rPr>
                        <a:t>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14.11.24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dirty="0">
                          <a:effectLst/>
                        </a:rPr>
                        <a:t>Сабырхан Меруерт Өсерханқызы</a:t>
                      </a:r>
                      <a:endParaRPr lang="ru-RU"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2023202232"/>
                  </a:ext>
                </a:extLst>
              </a:tr>
            </a:tbl>
          </a:graphicData>
        </a:graphic>
      </p:graphicFrame>
    </p:spTree>
    <p:extLst>
      <p:ext uri="{BB962C8B-B14F-4D97-AF65-F5344CB8AC3E}">
        <p14:creationId xmlns:p14="http://schemas.microsoft.com/office/powerpoint/2010/main" val="2556558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65935801-C746-C8F7-E09D-7FE16CB83142}"/>
              </a:ext>
            </a:extLst>
          </p:cNvPr>
          <p:cNvSpPr>
            <a:spLocks noGrp="1"/>
          </p:cNvSpPr>
          <p:nvPr>
            <p:ph type="ctrTitle"/>
          </p:nvPr>
        </p:nvSpPr>
        <p:spPr>
          <a:xfrm>
            <a:off x="1523998" y="441228"/>
            <a:ext cx="7871929" cy="1061000"/>
          </a:xfrm>
        </p:spPr>
        <p:txBody>
          <a:bodyPr>
            <a:normAutofit fontScale="90000"/>
          </a:bodyPr>
          <a:lstStyle/>
          <a:p>
            <a:pPr algn="ctr"/>
            <a:r>
              <a:rPr lang="ru-RU" sz="2400" b="1" dirty="0">
                <a:solidFill>
                  <a:schemeClr val="tx1"/>
                </a:solidFill>
                <a:latin typeface="Times New Roman" panose="02020603050405020304" pitchFamily="18" charset="0"/>
                <a:cs typeface="Times New Roman" panose="02020603050405020304" pitchFamily="18" charset="0"/>
              </a:rPr>
              <a:t>"</a:t>
            </a:r>
            <a:r>
              <a:rPr lang="ru-RU" sz="2400" b="1" dirty="0" err="1">
                <a:solidFill>
                  <a:schemeClr val="tx1"/>
                </a:solidFill>
                <a:latin typeface="Times New Roman" panose="02020603050405020304" pitchFamily="18" charset="0"/>
                <a:cs typeface="Times New Roman" panose="02020603050405020304" pitchFamily="18" charset="0"/>
              </a:rPr>
              <a:t>Шардара</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мектеп-лицейінің</a:t>
            </a:r>
            <a:r>
              <a:rPr lang="ru-RU" sz="2400" b="1" dirty="0">
                <a:solidFill>
                  <a:schemeClr val="tx1"/>
                </a:solidFill>
                <a:latin typeface="Times New Roman" panose="02020603050405020304" pitchFamily="18" charset="0"/>
                <a:cs typeface="Times New Roman" panose="02020603050405020304" pitchFamily="18" charset="0"/>
              </a:rPr>
              <a:t> 2024-2025 </a:t>
            </a:r>
            <a:r>
              <a:rPr lang="ru-RU" sz="2400" b="1" dirty="0" err="1">
                <a:solidFill>
                  <a:schemeClr val="tx1"/>
                </a:solidFill>
                <a:latin typeface="Times New Roman" panose="02020603050405020304" pitchFamily="18" charset="0"/>
                <a:cs typeface="Times New Roman" panose="02020603050405020304" pitchFamily="18" charset="0"/>
              </a:rPr>
              <a:t>оқу</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жылында</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аудандық</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пән</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олимпадасы</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бойынша</a:t>
            </a:r>
            <a:r>
              <a:rPr lang="ru-RU" sz="2400" b="1" dirty="0">
                <a:solidFill>
                  <a:schemeClr val="tx1"/>
                </a:solidFill>
                <a:latin typeface="Times New Roman" panose="02020603050405020304" pitchFamily="18" charset="0"/>
                <a:cs typeface="Times New Roman" panose="02020603050405020304" pitchFamily="18" charset="0"/>
              </a:rPr>
              <a:t> 7-8 </a:t>
            </a:r>
            <a:r>
              <a:rPr lang="ru-RU" sz="2400" b="1" dirty="0" err="1">
                <a:solidFill>
                  <a:schemeClr val="tx1"/>
                </a:solidFill>
                <a:latin typeface="Times New Roman" panose="02020603050405020304" pitchFamily="18" charset="0"/>
                <a:cs typeface="Times New Roman" panose="02020603050405020304" pitchFamily="18" charset="0"/>
              </a:rPr>
              <a:t>сынып</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оқушыларының</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жетістіктері</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туралы</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мәлімет</a:t>
            </a:r>
            <a:r>
              <a:rPr lang="ru-RU" sz="2400" b="1" dirty="0">
                <a:solidFill>
                  <a:schemeClr val="tx1"/>
                </a:solidFill>
                <a:latin typeface="Times New Roman" panose="02020603050405020304" pitchFamily="18" charset="0"/>
                <a:cs typeface="Times New Roman" panose="02020603050405020304" pitchFamily="18" charset="0"/>
              </a:rPr>
              <a:t/>
            </a:r>
            <a:br>
              <a:rPr lang="ru-RU" sz="2400" b="1" dirty="0">
                <a:solidFill>
                  <a:schemeClr val="tx1"/>
                </a:solidFill>
                <a:latin typeface="Times New Roman" panose="02020603050405020304" pitchFamily="18" charset="0"/>
                <a:cs typeface="Times New Roman" panose="02020603050405020304" pitchFamily="18" charset="0"/>
              </a:rPr>
            </a:br>
            <a:r>
              <a:rPr lang="ru-RU" sz="2400" b="1" dirty="0">
                <a:solidFill>
                  <a:schemeClr val="tx1"/>
                </a:solidFill>
                <a:latin typeface="Times New Roman" panose="02020603050405020304" pitchFamily="18" charset="0"/>
                <a:cs typeface="Times New Roman" panose="02020603050405020304" pitchFamily="18" charset="0"/>
              </a:rPr>
              <a:t> (09.12.-10.12.24 ж.) АББ №278  06.12.2024 ж.</a:t>
            </a:r>
          </a:p>
        </p:txBody>
      </p:sp>
      <p:sp>
        <p:nvSpPr>
          <p:cNvPr id="3" name="Подзаголовок 2"/>
          <p:cNvSpPr>
            <a:spLocks noGrp="1"/>
          </p:cNvSpPr>
          <p:nvPr>
            <p:ph type="subTitle" idx="1"/>
          </p:nvPr>
        </p:nvSpPr>
        <p:spPr>
          <a:xfrm>
            <a:off x="1523999" y="1735494"/>
            <a:ext cx="10451123" cy="4681278"/>
          </a:xfrm>
        </p:spPr>
        <p:txBody>
          <a:bodyPr>
            <a:normAutofit fontScale="77500" lnSpcReduction="20000"/>
          </a:bodyPr>
          <a:lstStyle/>
          <a:p>
            <a:endParaRPr lang="kk-KZ" b="1" dirty="0"/>
          </a:p>
          <a:p>
            <a:endParaRPr lang="kk-KZ" b="1" dirty="0"/>
          </a:p>
          <a:p>
            <a:endParaRPr lang="kk-KZ" b="1" dirty="0"/>
          </a:p>
          <a:p>
            <a:endParaRPr lang="kk-KZ" b="1" dirty="0"/>
          </a:p>
          <a:p>
            <a:endParaRPr lang="kk-KZ" b="1" dirty="0"/>
          </a:p>
          <a:p>
            <a:endParaRPr lang="kk-KZ" b="1" dirty="0"/>
          </a:p>
          <a:p>
            <a:endParaRPr lang="kk-KZ" b="1" dirty="0"/>
          </a:p>
          <a:p>
            <a:endParaRPr lang="kk-KZ" b="1" dirty="0"/>
          </a:p>
          <a:p>
            <a:endParaRPr lang="kk-KZ" b="1" dirty="0"/>
          </a:p>
          <a:p>
            <a:endParaRPr lang="kk-KZ" b="1" dirty="0"/>
          </a:p>
          <a:p>
            <a:endParaRPr lang="kk-KZ" b="1" dirty="0"/>
          </a:p>
          <a:p>
            <a:endParaRPr lang="kk-KZ" b="1" dirty="0"/>
          </a:p>
          <a:p>
            <a:endParaRPr lang="kk-KZ" sz="1500" b="1" dirty="0">
              <a:latin typeface="Times New Roman" panose="02020603050405020304" pitchFamily="18" charset="0"/>
              <a:cs typeface="Times New Roman" panose="02020603050405020304" pitchFamily="18" charset="0"/>
            </a:endParaRPr>
          </a:p>
          <a:p>
            <a:endParaRPr lang="kk-KZ" sz="1500" b="1" dirty="0">
              <a:latin typeface="Times New Roman" panose="02020603050405020304" pitchFamily="18" charset="0"/>
              <a:cs typeface="Times New Roman" panose="02020603050405020304" pitchFamily="18" charset="0"/>
            </a:endParaRPr>
          </a:p>
          <a:p>
            <a:r>
              <a:rPr lang="kk-KZ" b="1" dirty="0"/>
              <a:t> </a:t>
            </a:r>
            <a:endParaRPr lang="en-US" dirty="0"/>
          </a:p>
          <a:p>
            <a:pPr algn="r"/>
            <a:r>
              <a:rPr lang="kk-KZ" sz="1300" dirty="0">
                <a:latin typeface="Times New Roman" panose="02020603050405020304" pitchFamily="18" charset="0"/>
                <a:cs typeface="Times New Roman" panose="02020603050405020304" pitchFamily="18" charset="0"/>
              </a:rPr>
              <a:t>Дайындаған: Э.Кулиева</a:t>
            </a:r>
            <a:endParaRPr lang="en-US" sz="1300" dirty="0">
              <a:latin typeface="Times New Roman" panose="02020603050405020304" pitchFamily="18" charset="0"/>
              <a:cs typeface="Times New Roman" panose="02020603050405020304" pitchFamily="18" charset="0"/>
            </a:endParaRPr>
          </a:p>
          <a:p>
            <a:pPr algn="r"/>
            <a:endParaRPr lang="en-US" sz="1300" dirty="0">
              <a:latin typeface="Times New Roman" panose="02020603050405020304" pitchFamily="18" charset="0"/>
              <a:cs typeface="Times New Roman" panose="02020603050405020304" pitchFamily="18" charset="0"/>
            </a:endParaRPr>
          </a:p>
        </p:txBody>
      </p:sp>
      <p:graphicFrame>
        <p:nvGraphicFramePr>
          <p:cNvPr id="7" name="Таблица 6">
            <a:extLst>
              <a:ext uri="{FF2B5EF4-FFF2-40B4-BE49-F238E27FC236}">
                <a16:creationId xmlns:a16="http://schemas.microsoft.com/office/drawing/2014/main" id="{6F41FA3E-28D1-1AC4-EBE0-4A3E83691094}"/>
              </a:ext>
            </a:extLst>
          </p:cNvPr>
          <p:cNvGraphicFramePr>
            <a:graphicFrameLocks noGrp="1"/>
          </p:cNvGraphicFramePr>
          <p:nvPr>
            <p:extLst>
              <p:ext uri="{D42A27DB-BD31-4B8C-83A1-F6EECF244321}">
                <p14:modId xmlns:p14="http://schemas.microsoft.com/office/powerpoint/2010/main" val="188210711"/>
              </p:ext>
            </p:extLst>
          </p:nvPr>
        </p:nvGraphicFramePr>
        <p:xfrm>
          <a:off x="541176" y="1735494"/>
          <a:ext cx="9134668" cy="4681284"/>
        </p:xfrm>
        <a:graphic>
          <a:graphicData uri="http://schemas.openxmlformats.org/drawingml/2006/table">
            <a:tbl>
              <a:tblPr firstRow="1" firstCol="1" bandRow="1">
                <a:tableStyleId>{5C22544A-7EE6-4342-B048-85BDC9FD1C3A}</a:tableStyleId>
              </a:tblPr>
              <a:tblGrid>
                <a:gridCol w="352977">
                  <a:extLst>
                    <a:ext uri="{9D8B030D-6E8A-4147-A177-3AD203B41FA5}">
                      <a16:colId xmlns:a16="http://schemas.microsoft.com/office/drawing/2014/main" val="50388176"/>
                    </a:ext>
                  </a:extLst>
                </a:gridCol>
                <a:gridCol w="1843530">
                  <a:extLst>
                    <a:ext uri="{9D8B030D-6E8A-4147-A177-3AD203B41FA5}">
                      <a16:colId xmlns:a16="http://schemas.microsoft.com/office/drawing/2014/main" val="3782507094"/>
                    </a:ext>
                  </a:extLst>
                </a:gridCol>
                <a:gridCol w="789554">
                  <a:extLst>
                    <a:ext uri="{9D8B030D-6E8A-4147-A177-3AD203B41FA5}">
                      <a16:colId xmlns:a16="http://schemas.microsoft.com/office/drawing/2014/main" val="3630417968"/>
                    </a:ext>
                  </a:extLst>
                </a:gridCol>
                <a:gridCol w="1141292">
                  <a:extLst>
                    <a:ext uri="{9D8B030D-6E8A-4147-A177-3AD203B41FA5}">
                      <a16:colId xmlns:a16="http://schemas.microsoft.com/office/drawing/2014/main" val="3759081402"/>
                    </a:ext>
                  </a:extLst>
                </a:gridCol>
                <a:gridCol w="1229226">
                  <a:extLst>
                    <a:ext uri="{9D8B030D-6E8A-4147-A177-3AD203B41FA5}">
                      <a16:colId xmlns:a16="http://schemas.microsoft.com/office/drawing/2014/main" val="510562715"/>
                    </a:ext>
                  </a:extLst>
                </a:gridCol>
                <a:gridCol w="789554">
                  <a:extLst>
                    <a:ext uri="{9D8B030D-6E8A-4147-A177-3AD203B41FA5}">
                      <a16:colId xmlns:a16="http://schemas.microsoft.com/office/drawing/2014/main" val="121986252"/>
                    </a:ext>
                  </a:extLst>
                </a:gridCol>
                <a:gridCol w="966041">
                  <a:extLst>
                    <a:ext uri="{9D8B030D-6E8A-4147-A177-3AD203B41FA5}">
                      <a16:colId xmlns:a16="http://schemas.microsoft.com/office/drawing/2014/main" val="899611838"/>
                    </a:ext>
                  </a:extLst>
                </a:gridCol>
                <a:gridCol w="705954">
                  <a:extLst>
                    <a:ext uri="{9D8B030D-6E8A-4147-A177-3AD203B41FA5}">
                      <a16:colId xmlns:a16="http://schemas.microsoft.com/office/drawing/2014/main" val="3507903178"/>
                    </a:ext>
                  </a:extLst>
                </a:gridCol>
                <a:gridCol w="1316540">
                  <a:extLst>
                    <a:ext uri="{9D8B030D-6E8A-4147-A177-3AD203B41FA5}">
                      <a16:colId xmlns:a16="http://schemas.microsoft.com/office/drawing/2014/main" val="988410289"/>
                    </a:ext>
                  </a:extLst>
                </a:gridCol>
              </a:tblGrid>
              <a:tr h="390107">
                <a:tc>
                  <a:txBody>
                    <a:bodyPr/>
                    <a:lstStyle/>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gn="ctr">
                        <a:lnSpc>
                          <a:spcPct val="115000"/>
                        </a:lnSpc>
                        <a:spcAft>
                          <a:spcPts val="1000"/>
                        </a:spcAft>
                        <a:buNone/>
                      </a:pPr>
                      <a:r>
                        <a:rPr lang="kk-KZ" sz="700">
                          <a:effectLst/>
                        </a:rPr>
                        <a:t>Оқушының</a:t>
                      </a:r>
                      <a:endParaRPr lang="ru-RU" sz="700">
                        <a:effectLst/>
                      </a:endParaRPr>
                    </a:p>
                    <a:p>
                      <a:pPr algn="ctr">
                        <a:lnSpc>
                          <a:spcPct val="115000"/>
                        </a:lnSpc>
                        <a:spcAft>
                          <a:spcPts val="1000"/>
                        </a:spcAft>
                        <a:buNone/>
                      </a:pPr>
                      <a:r>
                        <a:rPr lang="kk-KZ" sz="700">
                          <a:effectLst/>
                        </a:rPr>
                        <a:t>аты-жөні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Сыныбы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             Пәні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Қатысқан  </a:t>
                      </a:r>
                      <a:endParaRPr lang="ru-RU" sz="700">
                        <a:effectLst/>
                      </a:endParaRPr>
                    </a:p>
                    <a:p>
                      <a:pPr>
                        <a:lnSpc>
                          <a:spcPct val="115000"/>
                        </a:lnSpc>
                        <a:spcAft>
                          <a:spcPts val="1000"/>
                        </a:spcAft>
                        <a:buNone/>
                      </a:pPr>
                      <a:r>
                        <a:rPr lang="kk-KZ" sz="700">
                          <a:effectLst/>
                        </a:rPr>
                        <a:t>іс-шарасы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Деңгейі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Өткен  күні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Алған </a:t>
                      </a:r>
                      <a:endParaRPr lang="ru-RU" sz="700">
                        <a:effectLst/>
                      </a:endParaRPr>
                    </a:p>
                    <a:p>
                      <a:pPr>
                        <a:lnSpc>
                          <a:spcPct val="115000"/>
                        </a:lnSpc>
                        <a:spcAft>
                          <a:spcPts val="1000"/>
                        </a:spcAft>
                        <a:buNone/>
                      </a:pPr>
                      <a:r>
                        <a:rPr lang="kk-KZ" sz="700">
                          <a:effectLst/>
                        </a:rPr>
                        <a:t>орны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мұғалімі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3620850760"/>
                  </a:ext>
                </a:extLst>
              </a:tr>
              <a:tr h="390107">
                <a:tc>
                  <a:txBody>
                    <a:bodyPr/>
                    <a:lstStyle/>
                    <a:p>
                      <a:pPr>
                        <a:lnSpc>
                          <a:spcPct val="115000"/>
                        </a:lnSpc>
                        <a:spcAft>
                          <a:spcPts val="1000"/>
                        </a:spcAft>
                        <a:buNone/>
                      </a:pPr>
                      <a:r>
                        <a:rPr lang="kk-KZ" sz="700">
                          <a:effectLst/>
                        </a:rPr>
                        <a:t>1</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Анламас Іңкәр </a:t>
                      </a:r>
                      <a:r>
                        <a:rPr lang="ru-RU" sz="700">
                          <a:effectLst/>
                        </a:rPr>
                        <a:t>Кенжеханқызы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7 «Б»</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Қазақ тілі мен әдебиеті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09.12.24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Жексенбаева Салтанат Жаксыбековна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2669771598"/>
                  </a:ext>
                </a:extLst>
              </a:tr>
              <a:tr h="390107">
                <a:tc>
                  <a:txBody>
                    <a:bodyPr/>
                    <a:lstStyle/>
                    <a:p>
                      <a:pPr>
                        <a:lnSpc>
                          <a:spcPct val="115000"/>
                        </a:lnSpc>
                        <a:spcAft>
                          <a:spcPts val="1000"/>
                        </a:spcAft>
                        <a:buNone/>
                      </a:pPr>
                      <a:r>
                        <a:rPr lang="kk-KZ" sz="700">
                          <a:effectLst/>
                        </a:rPr>
                        <a:t>2</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Тилеухан Нұрдәулет Камбарханұлы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8 «В»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Қазақ тілі мен әдебиеті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10.02.24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Ибадуллаева Эльмира Жусиповна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328573849"/>
                  </a:ext>
                </a:extLst>
              </a:tr>
              <a:tr h="390107">
                <a:tc>
                  <a:txBody>
                    <a:bodyPr/>
                    <a:lstStyle/>
                    <a:p>
                      <a:pPr>
                        <a:lnSpc>
                          <a:spcPct val="115000"/>
                        </a:lnSpc>
                        <a:spcAft>
                          <a:spcPts val="1000"/>
                        </a:spcAft>
                        <a:buNone/>
                      </a:pPr>
                      <a:r>
                        <a:rPr lang="kk-KZ" sz="700">
                          <a:effectLst/>
                        </a:rPr>
                        <a:t>3</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Ажбомбет Аруна Медеуқызы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7 «В»</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Орыс тілі мен әдебиеті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09.12.24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Лесбек Лаура Жолдасбекқызы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3927596420"/>
                  </a:ext>
                </a:extLst>
              </a:tr>
              <a:tr h="390107">
                <a:tc>
                  <a:txBody>
                    <a:bodyPr/>
                    <a:lstStyle/>
                    <a:p>
                      <a:pPr>
                        <a:lnSpc>
                          <a:spcPct val="115000"/>
                        </a:lnSpc>
                        <a:spcAft>
                          <a:spcPts val="1000"/>
                        </a:spcAft>
                        <a:buNone/>
                      </a:pPr>
                      <a:r>
                        <a:rPr lang="kk-KZ" sz="700">
                          <a:effectLst/>
                        </a:rPr>
                        <a:t>4</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Нургалиева Томирис Қанатовна</a:t>
                      </a:r>
                    </a:p>
                    <a:p>
                      <a:pPr>
                        <a:lnSpc>
                          <a:spcPct val="115000"/>
                        </a:lnSpc>
                        <a:spcAft>
                          <a:spcPts val="1000"/>
                        </a:spcAft>
                        <a:buNone/>
                        <a:tabLst>
                          <a:tab pos="900430" algn="l"/>
                        </a:tabLst>
                      </a:pPr>
                      <a:r>
                        <a:rPr lang="ru-RU" sz="700">
                          <a:effectLst/>
                        </a:rPr>
                        <a:t>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8 «А»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Орыс тілі мен әдебиеті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10.12.24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Дарменова Бибигул Рахманкуловна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3455362726"/>
                  </a:ext>
                </a:extLst>
              </a:tr>
              <a:tr h="390107">
                <a:tc>
                  <a:txBody>
                    <a:bodyPr/>
                    <a:lstStyle/>
                    <a:p>
                      <a:pPr>
                        <a:lnSpc>
                          <a:spcPct val="115000"/>
                        </a:lnSpc>
                        <a:spcAft>
                          <a:spcPts val="1000"/>
                        </a:spcAft>
                        <a:buNone/>
                      </a:pPr>
                      <a:r>
                        <a:rPr lang="kk-KZ" sz="700">
                          <a:effectLst/>
                        </a:rPr>
                        <a:t>5</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Аязбек Аида Калдарбекқызы</a:t>
                      </a:r>
                    </a:p>
                    <a:p>
                      <a:pPr>
                        <a:lnSpc>
                          <a:spcPct val="115000"/>
                        </a:lnSpc>
                        <a:spcAft>
                          <a:spcPts val="1000"/>
                        </a:spcAft>
                        <a:buNone/>
                        <a:tabLst>
                          <a:tab pos="900430" algn="l"/>
                        </a:tabLst>
                      </a:pPr>
                      <a:r>
                        <a:rPr lang="ru-RU" sz="700">
                          <a:effectLst/>
                        </a:rPr>
                        <a:t>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7 «А»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Тарих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09.12.24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Каттебекова Гульмира Сырбековна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3971832593"/>
                  </a:ext>
                </a:extLst>
              </a:tr>
              <a:tr h="390107">
                <a:tc>
                  <a:txBody>
                    <a:bodyPr/>
                    <a:lstStyle/>
                    <a:p>
                      <a:pPr>
                        <a:lnSpc>
                          <a:spcPct val="115000"/>
                        </a:lnSpc>
                        <a:spcAft>
                          <a:spcPts val="1000"/>
                        </a:spcAft>
                        <a:buNone/>
                      </a:pPr>
                      <a:r>
                        <a:rPr lang="kk-KZ" sz="700">
                          <a:effectLst/>
                        </a:rPr>
                        <a:t>6</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Лесбек Аруна  Сәкенқызы</a:t>
                      </a:r>
                    </a:p>
                    <a:p>
                      <a:pPr>
                        <a:lnSpc>
                          <a:spcPct val="115000"/>
                        </a:lnSpc>
                        <a:spcAft>
                          <a:spcPts val="1000"/>
                        </a:spcAft>
                        <a:buNone/>
                        <a:tabLst>
                          <a:tab pos="900430" algn="l"/>
                        </a:tabLst>
                      </a:pPr>
                      <a:r>
                        <a:rPr lang="ru-RU" sz="700">
                          <a:effectLst/>
                        </a:rPr>
                        <a:t>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8 «А»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География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dirty="0">
                          <a:effectLst/>
                        </a:rPr>
                        <a:t>Аудандық </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10.12.24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dirty="0">
                          <a:effectLst/>
                        </a:rPr>
                        <a:t>Жумабекова </a:t>
                      </a:r>
                      <a:r>
                        <a:rPr lang="ru-RU" sz="700" dirty="0" err="1">
                          <a:effectLst/>
                        </a:rPr>
                        <a:t>Бибисара</a:t>
                      </a:r>
                      <a:r>
                        <a:rPr lang="ru-RU" sz="700" dirty="0">
                          <a:effectLst/>
                        </a:rPr>
                        <a:t> </a:t>
                      </a:r>
                      <a:r>
                        <a:rPr lang="ru-RU" sz="700" dirty="0" err="1">
                          <a:effectLst/>
                        </a:rPr>
                        <a:t>Айткуловна</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4047624704"/>
                  </a:ext>
                </a:extLst>
              </a:tr>
              <a:tr h="390107">
                <a:tc>
                  <a:txBody>
                    <a:bodyPr/>
                    <a:lstStyle/>
                    <a:p>
                      <a:pPr>
                        <a:lnSpc>
                          <a:spcPct val="115000"/>
                        </a:lnSpc>
                        <a:spcAft>
                          <a:spcPts val="1000"/>
                        </a:spcAft>
                        <a:buNone/>
                      </a:pPr>
                      <a:r>
                        <a:rPr lang="kk-KZ" sz="700">
                          <a:effectLst/>
                        </a:rPr>
                        <a:t>7</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Бауыржан Ұлжан Бейбитқызы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7 «Б»</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Биология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09.12.24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Кулиева  Рахима Унгаровна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151415447"/>
                  </a:ext>
                </a:extLst>
              </a:tr>
              <a:tr h="390107">
                <a:tc>
                  <a:txBody>
                    <a:bodyPr/>
                    <a:lstStyle/>
                    <a:p>
                      <a:pPr>
                        <a:lnSpc>
                          <a:spcPct val="115000"/>
                        </a:lnSpc>
                        <a:spcAft>
                          <a:spcPts val="1000"/>
                        </a:spcAft>
                        <a:buNone/>
                      </a:pPr>
                      <a:r>
                        <a:rPr lang="kk-KZ" sz="700">
                          <a:effectLst/>
                        </a:rPr>
                        <a:t>8</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Егемберген Зарина Нұрланқызы</a:t>
                      </a:r>
                    </a:p>
                    <a:p>
                      <a:pPr>
                        <a:lnSpc>
                          <a:spcPct val="115000"/>
                        </a:lnSpc>
                        <a:spcAft>
                          <a:spcPts val="1000"/>
                        </a:spcAft>
                        <a:buNone/>
                        <a:tabLst>
                          <a:tab pos="900430" algn="l"/>
                        </a:tabLst>
                      </a:pPr>
                      <a:r>
                        <a:rPr lang="kk-KZ" sz="700">
                          <a:effectLst/>
                        </a:rPr>
                        <a:t>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7 «А»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Химия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09.12.24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Абилоава Улбосын Амзеевна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1911584394"/>
                  </a:ext>
                </a:extLst>
              </a:tr>
              <a:tr h="390107">
                <a:tc>
                  <a:txBody>
                    <a:bodyPr/>
                    <a:lstStyle/>
                    <a:p>
                      <a:pPr>
                        <a:lnSpc>
                          <a:spcPct val="115000"/>
                        </a:lnSpc>
                        <a:spcAft>
                          <a:spcPts val="1000"/>
                        </a:spcAft>
                        <a:buNone/>
                      </a:pPr>
                      <a:r>
                        <a:rPr lang="kk-KZ" sz="700">
                          <a:effectLst/>
                        </a:rPr>
                        <a:t>9</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Базарбай Әсел Суюндикқызы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8 «Ә»</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Химия</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10.12.24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Еркин Сауле Токтабаяновна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421715592"/>
                  </a:ext>
                </a:extLst>
              </a:tr>
              <a:tr h="390107">
                <a:tc>
                  <a:txBody>
                    <a:bodyPr/>
                    <a:lstStyle/>
                    <a:p>
                      <a:pPr>
                        <a:lnSpc>
                          <a:spcPct val="115000"/>
                        </a:lnSpc>
                        <a:spcAft>
                          <a:spcPts val="1000"/>
                        </a:spcAft>
                        <a:buNone/>
                      </a:pPr>
                      <a:r>
                        <a:rPr lang="kk-KZ" sz="700">
                          <a:effectLst/>
                        </a:rPr>
                        <a:t>10</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Қуандық Гулдана Талгатқызы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8 «В»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Математика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10.12.24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Сариева Айгул Кожабековна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3147092873"/>
                  </a:ext>
                </a:extLst>
              </a:tr>
              <a:tr h="390107">
                <a:tc>
                  <a:txBody>
                    <a:bodyPr/>
                    <a:lstStyle/>
                    <a:p>
                      <a:pPr>
                        <a:lnSpc>
                          <a:spcPct val="115000"/>
                        </a:lnSpc>
                        <a:spcAft>
                          <a:spcPts val="1000"/>
                        </a:spcAft>
                        <a:buNone/>
                      </a:pPr>
                      <a:r>
                        <a:rPr lang="kk-KZ" sz="700">
                          <a:effectLst/>
                        </a:rPr>
                        <a:t>11</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Құдайберген Бақберген Мұсаұлы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7 «А»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Физика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10.12.24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dirty="0">
                          <a:effectLst/>
                        </a:rPr>
                        <a:t>Рыштай Гулбала Қылышбекқызы</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288912984"/>
                  </a:ext>
                </a:extLst>
              </a:tr>
            </a:tbl>
          </a:graphicData>
        </a:graphic>
      </p:graphicFrame>
    </p:spTree>
    <p:extLst>
      <p:ext uri="{BB962C8B-B14F-4D97-AF65-F5344CB8AC3E}">
        <p14:creationId xmlns:p14="http://schemas.microsoft.com/office/powerpoint/2010/main" val="1182986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1414463" y="31130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en-US" sz="1400" b="1" i="0" u="none" strike="noStrike" cap="none" normalizeH="0" baseline="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kk-KZ" altLang="en-US" sz="1800" b="0" i="0" u="none" strike="noStrike" cap="none" normalizeH="0" baseline="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18BBC056-8593-22BC-0DE9-1E10BC561D98}"/>
              </a:ext>
            </a:extLst>
          </p:cNvPr>
          <p:cNvSpPr txBox="1"/>
          <p:nvPr/>
        </p:nvSpPr>
        <p:spPr>
          <a:xfrm>
            <a:off x="1414463" y="346893"/>
            <a:ext cx="9390385" cy="1015663"/>
          </a:xfrm>
          <a:prstGeom prst="rect">
            <a:avLst/>
          </a:prstGeom>
          <a:noFill/>
        </p:spPr>
        <p:txBody>
          <a:bodyPr wrap="square">
            <a:spAutoFit/>
          </a:bodyPr>
          <a:lstStyle/>
          <a:p>
            <a:pPr algn="ctr"/>
            <a:r>
              <a:rPr lang="ru-RU" sz="2000" b="1" dirty="0">
                <a:latin typeface="Times New Roman" panose="02020603050405020304" pitchFamily="18" charset="0"/>
                <a:cs typeface="Times New Roman" panose="02020603050405020304" pitchFamily="18" charset="0"/>
              </a:rPr>
              <a:t>«</a:t>
            </a:r>
            <a:r>
              <a:rPr lang="ru-RU" sz="2000" b="1" dirty="0" err="1">
                <a:latin typeface="Times New Roman" panose="02020603050405020304" pitchFamily="18" charset="0"/>
                <a:cs typeface="Times New Roman" panose="02020603050405020304" pitchFamily="18" charset="0"/>
              </a:rPr>
              <a:t>Шардара</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мектеп-лицейінің</a:t>
            </a:r>
            <a:r>
              <a:rPr lang="ru-RU" sz="2000" b="1" dirty="0">
                <a:latin typeface="Times New Roman" panose="02020603050405020304" pitchFamily="18" charset="0"/>
                <a:cs typeface="Times New Roman" panose="02020603050405020304" pitchFamily="18" charset="0"/>
              </a:rPr>
              <a:t> 2024-2025 </a:t>
            </a:r>
            <a:r>
              <a:rPr lang="ru-RU" sz="2000" b="1" dirty="0" err="1">
                <a:latin typeface="Times New Roman" panose="02020603050405020304" pitchFamily="18" charset="0"/>
                <a:cs typeface="Times New Roman" panose="02020603050405020304" pitchFamily="18" charset="0"/>
              </a:rPr>
              <a:t>оқу</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жылындағы</a:t>
            </a:r>
            <a:r>
              <a:rPr lang="ru-RU" sz="2000" b="1" dirty="0">
                <a:latin typeface="Times New Roman" panose="02020603050405020304" pitchFamily="18" charset="0"/>
                <a:cs typeface="Times New Roman" panose="02020603050405020304" pitchFamily="18" charset="0"/>
              </a:rPr>
              <a:t> 3-4 </a:t>
            </a:r>
            <a:r>
              <a:rPr lang="ru-RU" sz="2000" b="1" dirty="0" err="1">
                <a:latin typeface="Times New Roman" panose="02020603050405020304" pitchFamily="18" charset="0"/>
                <a:cs typeface="Times New Roman" panose="02020603050405020304" pitchFamily="18" charset="0"/>
              </a:rPr>
              <a:t>сынып</a:t>
            </a:r>
            <a:r>
              <a:rPr lang="ru-RU" sz="2000" b="1" dirty="0">
                <a:latin typeface="Times New Roman" panose="02020603050405020304" pitchFamily="18" charset="0"/>
                <a:cs typeface="Times New Roman" panose="02020603050405020304" pitchFamily="18" charset="0"/>
              </a:rPr>
              <a:t> математика </a:t>
            </a:r>
            <a:r>
              <a:rPr lang="ru-RU" sz="2000" b="1" dirty="0" err="1">
                <a:latin typeface="Times New Roman" panose="02020603050405020304" pitchFamily="18" charset="0"/>
                <a:cs typeface="Times New Roman" panose="02020603050405020304" pitchFamily="18" charset="0"/>
              </a:rPr>
              <a:t>пәнінен</a:t>
            </a:r>
            <a:r>
              <a:rPr lang="ru-RU" sz="2000" b="1" dirty="0">
                <a:latin typeface="Times New Roman" panose="02020603050405020304" pitchFamily="18" charset="0"/>
                <a:cs typeface="Times New Roman" panose="02020603050405020304" pitchFamily="18" charset="0"/>
              </a:rPr>
              <a:t> «Алтын </a:t>
            </a:r>
            <a:r>
              <a:rPr lang="ru-RU" sz="2000" b="1" dirty="0" err="1">
                <a:latin typeface="Times New Roman" panose="02020603050405020304" pitchFamily="18" charset="0"/>
                <a:cs typeface="Times New Roman" panose="02020603050405020304" pitchFamily="18" charset="0"/>
              </a:rPr>
              <a:t>сақа</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аудандық</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пән</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олимпиадасы</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бойынша</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оқушылардың</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жетістіктері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туралы</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мәлімет</a:t>
            </a:r>
            <a:r>
              <a:rPr lang="ru-RU" sz="2000" b="1" dirty="0">
                <a:latin typeface="Times New Roman" panose="02020603050405020304" pitchFamily="18" charset="0"/>
                <a:cs typeface="Times New Roman" panose="02020603050405020304" pitchFamily="18" charset="0"/>
              </a:rPr>
              <a:t>  (24.09.2024) АББ №32 06.02.2024 ж.</a:t>
            </a:r>
          </a:p>
        </p:txBody>
      </p:sp>
      <p:pic>
        <p:nvPicPr>
          <p:cNvPr id="16" name="Рисунок 15">
            <a:extLst>
              <a:ext uri="{FF2B5EF4-FFF2-40B4-BE49-F238E27FC236}">
                <a16:creationId xmlns:a16="http://schemas.microsoft.com/office/drawing/2014/main" id="{70624E6A-4CA6-1D78-CB73-9144D8B2917D}"/>
              </a:ext>
            </a:extLst>
          </p:cNvPr>
          <p:cNvPicPr>
            <a:picLocks noChangeAspect="1"/>
          </p:cNvPicPr>
          <p:nvPr/>
        </p:nvPicPr>
        <p:blipFill>
          <a:blip r:embed="rId2"/>
          <a:stretch>
            <a:fillRect/>
          </a:stretch>
        </p:blipFill>
        <p:spPr>
          <a:xfrm>
            <a:off x="1290828" y="2236292"/>
            <a:ext cx="8646274" cy="3343414"/>
          </a:xfrm>
          <a:prstGeom prst="rect">
            <a:avLst/>
          </a:prstGeom>
        </p:spPr>
      </p:pic>
    </p:spTree>
    <p:extLst>
      <p:ext uri="{BB962C8B-B14F-4D97-AF65-F5344CB8AC3E}">
        <p14:creationId xmlns:p14="http://schemas.microsoft.com/office/powerpoint/2010/main" val="3872281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94A26A-803E-0AA0-B2B3-C08A290A341A}"/>
              </a:ext>
            </a:extLst>
          </p:cNvPr>
          <p:cNvSpPr>
            <a:spLocks noGrp="1"/>
          </p:cNvSpPr>
          <p:nvPr>
            <p:ph type="title"/>
          </p:nvPr>
        </p:nvSpPr>
        <p:spPr/>
        <p:txBody>
          <a:bodyPr>
            <a:normAutofit/>
          </a:bodyPr>
          <a:lstStyle/>
          <a:p>
            <a:pPr algn="ctr"/>
            <a:r>
              <a:rPr lang="ru-RU" sz="2000" dirty="0">
                <a:solidFill>
                  <a:schemeClr val="tx1"/>
                </a:solidFill>
                <a:latin typeface="Times New Roman" panose="02020603050405020304" pitchFamily="18" charset="0"/>
                <a:cs typeface="Times New Roman" panose="02020603050405020304" pitchFamily="18" charset="0"/>
              </a:rPr>
              <a:t>"</a:t>
            </a:r>
            <a:r>
              <a:rPr lang="ru-RU" sz="2000" dirty="0" err="1">
                <a:solidFill>
                  <a:schemeClr val="tx1"/>
                </a:solidFill>
                <a:latin typeface="Times New Roman" panose="02020603050405020304" pitchFamily="18" charset="0"/>
                <a:cs typeface="Times New Roman" panose="02020603050405020304" pitchFamily="18" charset="0"/>
              </a:rPr>
              <a:t>Шардара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мектеп-лицейінің</a:t>
            </a:r>
            <a:r>
              <a:rPr lang="ru-RU" sz="2000" dirty="0">
                <a:solidFill>
                  <a:schemeClr val="tx1"/>
                </a:solidFill>
                <a:latin typeface="Times New Roman" panose="02020603050405020304" pitchFamily="18" charset="0"/>
                <a:cs typeface="Times New Roman" panose="02020603050405020304" pitchFamily="18" charset="0"/>
              </a:rPr>
              <a:t> 2024-2025 </a:t>
            </a:r>
            <a:r>
              <a:rPr lang="ru-RU" sz="2000" dirty="0" err="1">
                <a:solidFill>
                  <a:schemeClr val="tx1"/>
                </a:solidFill>
                <a:latin typeface="Times New Roman" panose="02020603050405020304" pitchFamily="18" charset="0"/>
                <a:cs typeface="Times New Roman" panose="02020603050405020304" pitchFamily="18" charset="0"/>
              </a:rPr>
              <a:t>оқу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жылында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жалпы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білім</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беретін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пәндер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бойнша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облыстық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пән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олимпадасының</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қорытындысы</a:t>
            </a:r>
            <a:r>
              <a:rPr lang="ru-RU" sz="2000" dirty="0">
                <a:solidFill>
                  <a:schemeClr val="tx1"/>
                </a:solidFill>
                <a:latin typeface="Times New Roman" panose="02020603050405020304" pitchFamily="18" charset="0"/>
                <a:cs typeface="Times New Roman" panose="02020603050405020304" pitchFamily="18" charset="0"/>
              </a:rPr>
              <a:t>  </a:t>
            </a:r>
            <a:endParaRPr lang="ru-RU" sz="2000" dirty="0">
              <a:solidFill>
                <a:schemeClr val="tx1"/>
              </a:solidFill>
            </a:endParaRPr>
          </a:p>
        </p:txBody>
      </p:sp>
      <p:graphicFrame>
        <p:nvGraphicFramePr>
          <p:cNvPr id="6" name="Таблица 5">
            <a:extLst>
              <a:ext uri="{FF2B5EF4-FFF2-40B4-BE49-F238E27FC236}">
                <a16:creationId xmlns:a16="http://schemas.microsoft.com/office/drawing/2014/main" id="{CD4AACC1-E472-F851-0841-D3AD0D136C68}"/>
              </a:ext>
            </a:extLst>
          </p:cNvPr>
          <p:cNvGraphicFramePr>
            <a:graphicFrameLocks noGrp="1"/>
          </p:cNvGraphicFramePr>
          <p:nvPr>
            <p:extLst>
              <p:ext uri="{D42A27DB-BD31-4B8C-83A1-F6EECF244321}">
                <p14:modId xmlns:p14="http://schemas.microsoft.com/office/powerpoint/2010/main" val="2150443436"/>
              </p:ext>
            </p:extLst>
          </p:nvPr>
        </p:nvGraphicFramePr>
        <p:xfrm>
          <a:off x="531845" y="1635226"/>
          <a:ext cx="9927770" cy="4613173"/>
        </p:xfrm>
        <a:graphic>
          <a:graphicData uri="http://schemas.openxmlformats.org/drawingml/2006/table">
            <a:tbl>
              <a:tblPr firstRow="1" bandRow="1">
                <a:tableStyleId>{5C22544A-7EE6-4342-B048-85BDC9FD1C3A}</a:tableStyleId>
              </a:tblPr>
              <a:tblGrid>
                <a:gridCol w="628060">
                  <a:extLst>
                    <a:ext uri="{9D8B030D-6E8A-4147-A177-3AD203B41FA5}">
                      <a16:colId xmlns:a16="http://schemas.microsoft.com/office/drawing/2014/main" val="457794001"/>
                    </a:ext>
                  </a:extLst>
                </a:gridCol>
                <a:gridCol w="2479288">
                  <a:extLst>
                    <a:ext uri="{9D8B030D-6E8A-4147-A177-3AD203B41FA5}">
                      <a16:colId xmlns:a16="http://schemas.microsoft.com/office/drawing/2014/main" val="3101260486"/>
                    </a:ext>
                  </a:extLst>
                </a:gridCol>
                <a:gridCol w="1545079">
                  <a:extLst>
                    <a:ext uri="{9D8B030D-6E8A-4147-A177-3AD203B41FA5}">
                      <a16:colId xmlns:a16="http://schemas.microsoft.com/office/drawing/2014/main" val="1478515729"/>
                    </a:ext>
                  </a:extLst>
                </a:gridCol>
                <a:gridCol w="1545079">
                  <a:extLst>
                    <a:ext uri="{9D8B030D-6E8A-4147-A177-3AD203B41FA5}">
                      <a16:colId xmlns:a16="http://schemas.microsoft.com/office/drawing/2014/main" val="1961105701"/>
                    </a:ext>
                  </a:extLst>
                </a:gridCol>
                <a:gridCol w="1545079">
                  <a:extLst>
                    <a:ext uri="{9D8B030D-6E8A-4147-A177-3AD203B41FA5}">
                      <a16:colId xmlns:a16="http://schemas.microsoft.com/office/drawing/2014/main" val="2010144961"/>
                    </a:ext>
                  </a:extLst>
                </a:gridCol>
                <a:gridCol w="2185185">
                  <a:extLst>
                    <a:ext uri="{9D8B030D-6E8A-4147-A177-3AD203B41FA5}">
                      <a16:colId xmlns:a16="http://schemas.microsoft.com/office/drawing/2014/main" val="65922663"/>
                    </a:ext>
                  </a:extLst>
                </a:gridCol>
              </a:tblGrid>
              <a:tr h="867918">
                <a:tc>
                  <a:txBody>
                    <a:bodyPr/>
                    <a:lstStyle/>
                    <a:p>
                      <a:r>
                        <a:rPr lang="kk-KZ" dirty="0"/>
                        <a:t>№</a:t>
                      </a:r>
                      <a:endParaRPr lang="ru-RU" dirty="0"/>
                    </a:p>
                  </a:txBody>
                  <a:tcPr/>
                </a:tc>
                <a:tc>
                  <a:txBody>
                    <a:bodyPr/>
                    <a:lstStyle/>
                    <a:p>
                      <a:r>
                        <a:rPr lang="kk-KZ" dirty="0"/>
                        <a:t>Оқушының</a:t>
                      </a:r>
                    </a:p>
                    <a:p>
                      <a:r>
                        <a:rPr lang="kk-KZ" dirty="0"/>
                        <a:t> аты- жөні</a:t>
                      </a:r>
                      <a:endParaRPr lang="ru-RU" dirty="0"/>
                    </a:p>
                  </a:txBody>
                  <a:tcPr/>
                </a:tc>
                <a:tc>
                  <a:txBody>
                    <a:bodyPr/>
                    <a:lstStyle/>
                    <a:p>
                      <a:r>
                        <a:rPr lang="kk-KZ" dirty="0"/>
                        <a:t>Пәні</a:t>
                      </a:r>
                    </a:p>
                    <a:p>
                      <a:endParaRPr lang="ru-RU" dirty="0"/>
                    </a:p>
                  </a:txBody>
                  <a:tcPr/>
                </a:tc>
                <a:tc>
                  <a:txBody>
                    <a:bodyPr/>
                    <a:lstStyle/>
                    <a:p>
                      <a:r>
                        <a:rPr lang="kk-KZ" dirty="0"/>
                        <a:t>Деңгейі</a:t>
                      </a:r>
                      <a:endParaRPr lang="ru-RU" dirty="0"/>
                    </a:p>
                  </a:txBody>
                  <a:tcPr/>
                </a:tc>
                <a:tc>
                  <a:txBody>
                    <a:bodyPr/>
                    <a:lstStyle/>
                    <a:p>
                      <a:r>
                        <a:rPr lang="kk-KZ" dirty="0"/>
                        <a:t>Алған орны</a:t>
                      </a:r>
                      <a:endParaRPr lang="ru-RU" dirty="0"/>
                    </a:p>
                  </a:txBody>
                  <a:tcPr/>
                </a:tc>
                <a:tc>
                  <a:txBody>
                    <a:bodyPr/>
                    <a:lstStyle/>
                    <a:p>
                      <a:r>
                        <a:rPr lang="kk-KZ" dirty="0"/>
                        <a:t>Пән мұғалімі</a:t>
                      </a:r>
                      <a:endParaRPr lang="ru-RU" dirty="0"/>
                    </a:p>
                  </a:txBody>
                  <a:tcPr/>
                </a:tc>
                <a:extLst>
                  <a:ext uri="{0D108BD9-81ED-4DB2-BD59-A6C34878D82A}">
                    <a16:rowId xmlns:a16="http://schemas.microsoft.com/office/drawing/2014/main" val="1032871284"/>
                  </a:ext>
                </a:extLst>
              </a:tr>
              <a:tr h="871031">
                <a:tc>
                  <a:txBody>
                    <a:bodyPr/>
                    <a:lstStyle/>
                    <a:p>
                      <a:r>
                        <a:rPr lang="kk-KZ" dirty="0"/>
                        <a:t>1</a:t>
                      </a:r>
                      <a:endParaRPr lang="ru-RU" dirty="0"/>
                    </a:p>
                  </a:txBody>
                  <a:tcPr/>
                </a:tc>
                <a:tc>
                  <a:txBody>
                    <a:bodyPr/>
                    <a:lstStyle/>
                    <a:p>
                      <a:r>
                        <a:rPr lang="kk-KZ" dirty="0"/>
                        <a:t>Шаншар Айдын Женисулы</a:t>
                      </a:r>
                      <a:endParaRPr lang="ru-RU" dirty="0"/>
                    </a:p>
                  </a:txBody>
                  <a:tcPr/>
                </a:tc>
                <a:tc>
                  <a:txBody>
                    <a:bodyPr/>
                    <a:lstStyle/>
                    <a:p>
                      <a:r>
                        <a:rPr lang="kk-KZ" dirty="0"/>
                        <a:t>Тарих</a:t>
                      </a:r>
                      <a:endParaRPr lang="ru-RU" dirty="0"/>
                    </a:p>
                  </a:txBody>
                  <a:tcPr/>
                </a:tc>
                <a:tc>
                  <a:txBody>
                    <a:bodyPr/>
                    <a:lstStyle/>
                    <a:p>
                      <a:r>
                        <a:rPr lang="kk-KZ" dirty="0"/>
                        <a:t>облыстық</a:t>
                      </a:r>
                      <a:endParaRPr lang="ru-RU" dirty="0"/>
                    </a:p>
                  </a:txBody>
                  <a:tcPr/>
                </a:tc>
                <a:tc>
                  <a:txBody>
                    <a:bodyPr/>
                    <a:lstStyle/>
                    <a:p>
                      <a:r>
                        <a:rPr lang="kk-KZ" dirty="0"/>
                        <a:t>ІІ орын</a:t>
                      </a:r>
                      <a:endParaRPr lang="ru-RU" dirty="0"/>
                    </a:p>
                  </a:txBody>
                  <a:tcPr/>
                </a:tc>
                <a:tc>
                  <a:txBody>
                    <a:bodyPr/>
                    <a:lstStyle/>
                    <a:p>
                      <a:r>
                        <a:rPr lang="kk-KZ" dirty="0"/>
                        <a:t>Мырзамурат Асан Бакирович</a:t>
                      </a:r>
                      <a:endParaRPr lang="ru-RU" dirty="0"/>
                    </a:p>
                  </a:txBody>
                  <a:tcPr/>
                </a:tc>
                <a:extLst>
                  <a:ext uri="{0D108BD9-81ED-4DB2-BD59-A6C34878D82A}">
                    <a16:rowId xmlns:a16="http://schemas.microsoft.com/office/drawing/2014/main" val="3192510351"/>
                  </a:ext>
                </a:extLst>
              </a:tr>
              <a:tr h="944640">
                <a:tc>
                  <a:txBody>
                    <a:bodyPr/>
                    <a:lstStyle/>
                    <a:p>
                      <a:r>
                        <a:rPr lang="kk-KZ" dirty="0"/>
                        <a:t>2</a:t>
                      </a:r>
                      <a:endParaRPr lang="ru-RU" dirty="0"/>
                    </a:p>
                  </a:txBody>
                  <a:tcPr/>
                </a:tc>
                <a:tc>
                  <a:txBody>
                    <a:bodyPr/>
                    <a:lstStyle/>
                    <a:p>
                      <a:r>
                        <a:rPr lang="kk-KZ" dirty="0"/>
                        <a:t>Асылбек Гүлсезім Қайратқызы</a:t>
                      </a:r>
                      <a:endParaRPr lang="ru-RU" dirty="0"/>
                    </a:p>
                  </a:txBody>
                  <a:tcPr/>
                </a:tc>
                <a:tc>
                  <a:txBody>
                    <a:bodyPr/>
                    <a:lstStyle/>
                    <a:p>
                      <a:r>
                        <a:rPr lang="kk-KZ" dirty="0"/>
                        <a:t>Физика </a:t>
                      </a:r>
                      <a:endParaRPr lang="ru-RU" dirty="0"/>
                    </a:p>
                  </a:txBody>
                  <a:tcPr/>
                </a:tc>
                <a:tc>
                  <a:txBody>
                    <a:bodyPr/>
                    <a:lstStyle/>
                    <a:p>
                      <a:r>
                        <a:rPr lang="kk-KZ" dirty="0"/>
                        <a:t>облыстық</a:t>
                      </a:r>
                      <a:endParaRPr lang="ru-RU" dirty="0"/>
                    </a:p>
                  </a:txBody>
                  <a:tcPr/>
                </a:tc>
                <a:tc>
                  <a:txBody>
                    <a:bodyPr/>
                    <a:lstStyle/>
                    <a:p>
                      <a:r>
                        <a:rPr lang="kk-KZ" dirty="0"/>
                        <a:t>Мадақтама</a:t>
                      </a:r>
                      <a:endParaRPr lang="ru-RU" dirty="0"/>
                    </a:p>
                  </a:txBody>
                  <a:tcPr/>
                </a:tc>
                <a:tc>
                  <a:txBody>
                    <a:bodyPr/>
                    <a:lstStyle/>
                    <a:p>
                      <a:r>
                        <a:rPr lang="kk-KZ" dirty="0"/>
                        <a:t>Джелтаев Асхат Асетович</a:t>
                      </a:r>
                      <a:endParaRPr lang="ru-RU" dirty="0"/>
                    </a:p>
                  </a:txBody>
                  <a:tcPr/>
                </a:tc>
                <a:extLst>
                  <a:ext uri="{0D108BD9-81ED-4DB2-BD59-A6C34878D82A}">
                    <a16:rowId xmlns:a16="http://schemas.microsoft.com/office/drawing/2014/main" val="3250579211"/>
                  </a:ext>
                </a:extLst>
              </a:tr>
              <a:tr h="1202269">
                <a:tc>
                  <a:txBody>
                    <a:bodyPr/>
                    <a:lstStyle/>
                    <a:p>
                      <a:r>
                        <a:rPr lang="kk-KZ" dirty="0"/>
                        <a:t>3</a:t>
                      </a:r>
                      <a:endParaRPr lang="ru-RU" dirty="0"/>
                    </a:p>
                  </a:txBody>
                  <a:tcPr/>
                </a:tc>
                <a:tc>
                  <a:txBody>
                    <a:bodyPr/>
                    <a:lstStyle/>
                    <a:p>
                      <a:r>
                        <a:rPr lang="kk-KZ" dirty="0"/>
                        <a:t>Курбанғали Ілияс Ерғалиұлы</a:t>
                      </a:r>
                      <a:endParaRPr lang="ru-RU" dirty="0"/>
                    </a:p>
                  </a:txBody>
                  <a:tcPr/>
                </a:tc>
                <a:tc>
                  <a:txBody>
                    <a:bodyPr/>
                    <a:lstStyle/>
                    <a:p>
                      <a:r>
                        <a:rPr lang="kk-KZ" dirty="0"/>
                        <a:t>Ағылшын</a:t>
                      </a:r>
                      <a:endParaRPr lang="ru-RU" dirty="0"/>
                    </a:p>
                  </a:txBody>
                  <a:tcPr/>
                </a:tc>
                <a:tc>
                  <a:txBody>
                    <a:bodyPr/>
                    <a:lstStyle/>
                    <a:p>
                      <a:r>
                        <a:rPr lang="kk-KZ" dirty="0"/>
                        <a:t>облыстық</a:t>
                      </a:r>
                      <a:endParaRPr lang="ru-RU" dirty="0"/>
                    </a:p>
                  </a:txBody>
                  <a:tcPr/>
                </a:tc>
                <a:tc>
                  <a:txBody>
                    <a:bodyPr/>
                    <a:lstStyle/>
                    <a:p>
                      <a:r>
                        <a:rPr lang="kk-KZ" dirty="0"/>
                        <a:t>ІІ орын</a:t>
                      </a:r>
                      <a:endParaRPr lang="ru-RU" dirty="0"/>
                    </a:p>
                  </a:txBody>
                  <a:tcPr/>
                </a:tc>
                <a:tc>
                  <a:txBody>
                    <a:bodyPr/>
                    <a:lstStyle/>
                    <a:p>
                      <a:r>
                        <a:rPr lang="kk-KZ" dirty="0"/>
                        <a:t>Сатбекова Куралай Тулегеновна</a:t>
                      </a:r>
                      <a:endParaRPr lang="ru-RU" dirty="0"/>
                    </a:p>
                  </a:txBody>
                  <a:tcPr/>
                </a:tc>
                <a:extLst>
                  <a:ext uri="{0D108BD9-81ED-4DB2-BD59-A6C34878D82A}">
                    <a16:rowId xmlns:a16="http://schemas.microsoft.com/office/drawing/2014/main" val="3341083705"/>
                  </a:ext>
                </a:extLst>
              </a:tr>
              <a:tr h="727315">
                <a:tc gridSpan="6">
                  <a:txBody>
                    <a:bodyPr/>
                    <a:lstStyle/>
                    <a:p>
                      <a:r>
                        <a:rPr lang="kk-KZ" b="1" dirty="0"/>
                        <a:t>Қорытынды</a:t>
                      </a:r>
                      <a:r>
                        <a:rPr lang="kk-KZ" dirty="0"/>
                        <a:t>:  облысқа 4 оқушы жолдама алып, 3 оқушы жүлделі орынмен оралды. </a:t>
                      </a:r>
                      <a:endParaRPr lang="ru-RU" dirty="0"/>
                    </a:p>
                  </a:txBody>
                  <a:tcPr/>
                </a:tc>
                <a:tc hMerge="1">
                  <a:txBody>
                    <a:bodyPr/>
                    <a:lstStyle/>
                    <a:p>
                      <a:endParaRPr/>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2986327502"/>
                  </a:ext>
                </a:extLst>
              </a:tr>
            </a:tbl>
          </a:graphicData>
        </a:graphic>
      </p:graphicFrame>
    </p:spTree>
    <p:extLst>
      <p:ext uri="{BB962C8B-B14F-4D97-AF65-F5344CB8AC3E}">
        <p14:creationId xmlns:p14="http://schemas.microsoft.com/office/powerpoint/2010/main" val="2371090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855433" y="2396971"/>
            <a:ext cx="7288567" cy="2585323"/>
          </a:xfrm>
          <a:prstGeom prst="rect">
            <a:avLst/>
          </a:prstGeom>
        </p:spPr>
        <p:txBody>
          <a:bodyPr wrap="square">
            <a:spAutoFit/>
          </a:bodyPr>
          <a:lstStyle/>
          <a:p>
            <a:r>
              <a:rPr lang="kk-KZ" sz="3600" b="1" i="1" dirty="0">
                <a:solidFill>
                  <a:prstClr val="black"/>
                </a:solidFill>
                <a:latin typeface="Times New Roman" panose="02020603050405020304" pitchFamily="18" charset="0"/>
                <a:ea typeface="+mj-ea"/>
                <a:cs typeface="Times New Roman" panose="02020603050405020304" pitchFamily="18" charset="0"/>
              </a:rPr>
              <a:t>" Шардара" мектеп-лицейінің </a:t>
            </a:r>
            <a:br>
              <a:rPr lang="kk-KZ" sz="3600" b="1" i="1" dirty="0">
                <a:solidFill>
                  <a:prstClr val="black"/>
                </a:solidFill>
                <a:latin typeface="Times New Roman" panose="02020603050405020304" pitchFamily="18" charset="0"/>
                <a:ea typeface="+mj-ea"/>
                <a:cs typeface="Times New Roman" panose="02020603050405020304" pitchFamily="18" charset="0"/>
              </a:rPr>
            </a:br>
            <a:r>
              <a:rPr lang="kk-KZ" sz="3600" b="1" i="1" dirty="0">
                <a:solidFill>
                  <a:prstClr val="black"/>
                </a:solidFill>
                <a:latin typeface="Times New Roman" panose="02020603050405020304" pitchFamily="18" charset="0"/>
                <a:ea typeface="+mj-ea"/>
                <a:cs typeface="Times New Roman" panose="02020603050405020304" pitchFamily="18" charset="0"/>
              </a:rPr>
              <a:t>2024-2025 оқу жылындағы  </a:t>
            </a:r>
            <a:r>
              <a:rPr lang="kk-KZ" sz="3600" b="1" i="1" dirty="0" smtClean="0">
                <a:solidFill>
                  <a:prstClr val="black"/>
                </a:solidFill>
                <a:latin typeface="Times New Roman" panose="02020603050405020304" pitchFamily="18" charset="0"/>
                <a:ea typeface="+mj-ea"/>
                <a:cs typeface="Times New Roman" panose="02020603050405020304" pitchFamily="18" charset="0"/>
              </a:rPr>
              <a:t>мұғалімдердің  </a:t>
            </a:r>
            <a:r>
              <a:rPr lang="kk-KZ" sz="3600" b="1" i="1" dirty="0">
                <a:solidFill>
                  <a:prstClr val="black"/>
                </a:solidFill>
                <a:latin typeface="Times New Roman" panose="02020603050405020304" pitchFamily="18" charset="0"/>
                <a:ea typeface="+mj-ea"/>
                <a:cs typeface="Times New Roman" panose="02020603050405020304" pitchFamily="18" charset="0"/>
              </a:rPr>
              <a:t>жетістіктері</a:t>
            </a:r>
            <a:br>
              <a:rPr lang="kk-KZ" sz="3600" b="1" i="1" dirty="0">
                <a:solidFill>
                  <a:prstClr val="black"/>
                </a:solidFill>
                <a:latin typeface="Times New Roman" panose="02020603050405020304" pitchFamily="18" charset="0"/>
                <a:ea typeface="+mj-ea"/>
                <a:cs typeface="Times New Roman" panose="02020603050405020304" pitchFamily="18" charset="0"/>
              </a:rPr>
            </a:br>
            <a:r>
              <a:rPr lang="kk-KZ" sz="3600" b="1" i="1" dirty="0">
                <a:solidFill>
                  <a:prstClr val="black"/>
                </a:solidFill>
                <a:latin typeface="Times New Roman" panose="02020603050405020304" pitchFamily="18" charset="0"/>
                <a:ea typeface="+mj-ea"/>
                <a:cs typeface="Times New Roman" panose="02020603050405020304" pitchFamily="18" charset="0"/>
              </a:rPr>
              <a:t/>
            </a:r>
            <a:br>
              <a:rPr lang="kk-KZ" sz="3600" b="1" i="1" dirty="0">
                <a:solidFill>
                  <a:prstClr val="black"/>
                </a:solidFill>
                <a:latin typeface="Times New Roman" panose="02020603050405020304" pitchFamily="18" charset="0"/>
                <a:ea typeface="+mj-ea"/>
                <a:cs typeface="Times New Roman" panose="02020603050405020304" pitchFamily="18" charset="0"/>
              </a:rPr>
            </a:br>
            <a:endParaRPr lang="ru-RU" dirty="0"/>
          </a:p>
        </p:txBody>
      </p:sp>
    </p:spTree>
    <p:extLst>
      <p:ext uri="{BB962C8B-B14F-4D97-AF65-F5344CB8AC3E}">
        <p14:creationId xmlns:p14="http://schemas.microsoft.com/office/powerpoint/2010/main" val="1981748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06532"/>
            <a:ext cx="10401998" cy="230819"/>
          </a:xfrm>
        </p:spPr>
        <p:txBody>
          <a:bodyPr>
            <a:noAutofit/>
          </a:bodyPr>
          <a:lstStyle/>
          <a:p>
            <a:pPr algn="ctr">
              <a:lnSpc>
                <a:spcPct val="115000"/>
              </a:lnSpc>
              <a:spcAft>
                <a:spcPts val="0"/>
              </a:spcAft>
            </a:pPr>
            <a:r>
              <a:rPr lang="kk-KZ" sz="1200" b="1" dirty="0">
                <a:latin typeface="Times New Roman" panose="02020603050405020304" pitchFamily="18" charset="0"/>
                <a:ea typeface="Times New Roman" panose="02020603050405020304" pitchFamily="18" charset="0"/>
                <a:cs typeface="Times New Roman" panose="02020603050405020304" pitchFamily="18" charset="0"/>
              </a:rPr>
              <a:t>«Шардара» мектеп-лицейінің 2024-2025 оқу жылында мұғалімдер  жетістіктері туралы сапалық  мәлімет.</a:t>
            </a:r>
            <a:r>
              <a:rPr lang="ru-RU" sz="1200" dirty="0">
                <a:latin typeface="Calibri" panose="020F0502020204030204" pitchFamily="34" charset="0"/>
                <a:ea typeface="Times New Roman" panose="02020603050405020304" pitchFamily="18" charset="0"/>
                <a:cs typeface="Times New Roman" panose="02020603050405020304" pitchFamily="18" charset="0"/>
              </a:rPr>
              <a:t/>
            </a:r>
            <a:br>
              <a:rPr lang="ru-RU" sz="1200" dirty="0">
                <a:latin typeface="Calibri" panose="020F0502020204030204" pitchFamily="34" charset="0"/>
                <a:ea typeface="Times New Roman" panose="02020603050405020304" pitchFamily="18" charset="0"/>
                <a:cs typeface="Times New Roman" panose="02020603050405020304" pitchFamily="18" charset="0"/>
              </a:rPr>
            </a:br>
            <a:endParaRPr lang="ru-RU" sz="1200" dirty="0"/>
          </a:p>
        </p:txBody>
      </p:sp>
      <p:pic>
        <p:nvPicPr>
          <p:cNvPr id="4" name="Рисунок 3"/>
          <p:cNvPicPr>
            <a:picLocks noChangeAspect="1"/>
          </p:cNvPicPr>
          <p:nvPr/>
        </p:nvPicPr>
        <p:blipFill>
          <a:blip r:embed="rId2"/>
          <a:stretch>
            <a:fillRect/>
          </a:stretch>
        </p:blipFill>
        <p:spPr>
          <a:xfrm>
            <a:off x="470516" y="585926"/>
            <a:ext cx="11258675" cy="6034606"/>
          </a:xfrm>
          <a:prstGeom prst="rect">
            <a:avLst/>
          </a:prstGeom>
        </p:spPr>
      </p:pic>
    </p:spTree>
    <p:extLst>
      <p:ext uri="{BB962C8B-B14F-4D97-AF65-F5344CB8AC3E}">
        <p14:creationId xmlns:p14="http://schemas.microsoft.com/office/powerpoint/2010/main" val="3371322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61134" y="71022"/>
            <a:ext cx="10111665" cy="340093"/>
          </a:xfrm>
          <a:prstGeom prst="rect">
            <a:avLst/>
          </a:prstGeom>
        </p:spPr>
        <p:txBody>
          <a:bodyPr wrap="square">
            <a:spAutoFit/>
          </a:bodyPr>
          <a:lstStyle/>
          <a:p>
            <a:pPr marL="270510">
              <a:lnSpc>
                <a:spcPct val="115000"/>
              </a:lnSpc>
              <a:spcAft>
                <a:spcPts val="900"/>
              </a:spcAft>
            </a:pPr>
            <a:r>
              <a:rPr lang="kk-KZ" sz="1400" b="1" dirty="0">
                <a:latin typeface="Times New Roman" panose="02020603050405020304" pitchFamily="18" charset="0"/>
                <a:ea typeface="Times New Roman" panose="02020603050405020304" pitchFamily="18" charset="0"/>
                <a:cs typeface="Times New Roman" panose="02020603050405020304" pitchFamily="18" charset="0"/>
              </a:rPr>
              <a:t>«Шардара» мектеп-лицейінің 2024-2025 оқу жылында  мұғалімдердің  баспасөзге, сайттарға жариялануы</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685629091"/>
              </p:ext>
            </p:extLst>
          </p:nvPr>
        </p:nvGraphicFramePr>
        <p:xfrm>
          <a:off x="727970" y="411115"/>
          <a:ext cx="10706558" cy="5951646"/>
        </p:xfrm>
        <a:graphic>
          <a:graphicData uri="http://schemas.openxmlformats.org/drawingml/2006/table">
            <a:tbl>
              <a:tblPr firstRow="1" firstCol="1" bandRow="1"/>
              <a:tblGrid>
                <a:gridCol w="702172">
                  <a:extLst>
                    <a:ext uri="{9D8B030D-6E8A-4147-A177-3AD203B41FA5}">
                      <a16:colId xmlns:a16="http://schemas.microsoft.com/office/drawing/2014/main" val="4286130241"/>
                    </a:ext>
                  </a:extLst>
                </a:gridCol>
                <a:gridCol w="1917066">
                  <a:extLst>
                    <a:ext uri="{9D8B030D-6E8A-4147-A177-3AD203B41FA5}">
                      <a16:colId xmlns:a16="http://schemas.microsoft.com/office/drawing/2014/main" val="187758833"/>
                    </a:ext>
                  </a:extLst>
                </a:gridCol>
                <a:gridCol w="1554361">
                  <a:extLst>
                    <a:ext uri="{9D8B030D-6E8A-4147-A177-3AD203B41FA5}">
                      <a16:colId xmlns:a16="http://schemas.microsoft.com/office/drawing/2014/main" val="3080867838"/>
                    </a:ext>
                  </a:extLst>
                </a:gridCol>
                <a:gridCol w="1888896">
                  <a:extLst>
                    <a:ext uri="{9D8B030D-6E8A-4147-A177-3AD203B41FA5}">
                      <a16:colId xmlns:a16="http://schemas.microsoft.com/office/drawing/2014/main" val="203455954"/>
                    </a:ext>
                  </a:extLst>
                </a:gridCol>
                <a:gridCol w="782187">
                  <a:extLst>
                    <a:ext uri="{9D8B030D-6E8A-4147-A177-3AD203B41FA5}">
                      <a16:colId xmlns:a16="http://schemas.microsoft.com/office/drawing/2014/main" val="3532205634"/>
                    </a:ext>
                  </a:extLst>
                </a:gridCol>
                <a:gridCol w="2464569">
                  <a:extLst>
                    <a:ext uri="{9D8B030D-6E8A-4147-A177-3AD203B41FA5}">
                      <a16:colId xmlns:a16="http://schemas.microsoft.com/office/drawing/2014/main" val="781563769"/>
                    </a:ext>
                  </a:extLst>
                </a:gridCol>
                <a:gridCol w="1397307">
                  <a:extLst>
                    <a:ext uri="{9D8B030D-6E8A-4147-A177-3AD203B41FA5}">
                      <a16:colId xmlns:a16="http://schemas.microsoft.com/office/drawing/2014/main" val="1418234775"/>
                    </a:ext>
                  </a:extLst>
                </a:gridCol>
              </a:tblGrid>
              <a:tr h="370503">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Аты -жөні</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пәні</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Баспасөз атауы, нөмері,  күні</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Сайттың аты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Мақала тақырыбы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Алған  марапаты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5352867"/>
                  </a:ext>
                </a:extLst>
              </a:tr>
              <a:tr h="461256">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Алимбаева Мадина Талгатовна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Ағылшын</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«Жаңашыл үздік ұстаз» ғылыми-әдістемелік журнал</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en-US" sz="1000">
                          <a:effectLst/>
                          <a:latin typeface="Times New Roman" panose="02020603050405020304" pitchFamily="18" charset="0"/>
                          <a:ea typeface="Times New Roman" panose="02020603050405020304" pitchFamily="18" charset="0"/>
                          <a:cs typeface="Times New Roman" panose="02020603050405020304" pitchFamily="18" charset="0"/>
                        </a:rPr>
                        <a:t>2024</a:t>
                      </a: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Белсенді оқыту әдістері: ағылшын тілі сабақтарын қалай интерактивті және қызықты етуге болады.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Сертификат №003291</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6602602"/>
                  </a:ext>
                </a:extLst>
              </a:tr>
              <a:tr h="561819">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Келдибаева Гулшат Кураловна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Тарих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«Педагогикалық шеберлік» журналы ISSN 2617-2682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Тарих сабағында оқушылардың білім сапасын арттыру жолдары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Алғыс хат</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555790"/>
                  </a:ext>
                </a:extLst>
              </a:tr>
              <a:tr h="561819">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Зиманова Ерке Мұхтарқызы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Тарих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«Педагогикалық шеберлік» журналы ISSN 2617-2682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2024ж.</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Сабақта критериалдыф бағалауды тиімді қолдануда оқушы білімін арттыру.</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Мадақтама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6872743"/>
                  </a:ext>
                </a:extLst>
              </a:tr>
              <a:tr h="376542">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Муталиева Ботагоз Усеновна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Ағылшын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«Педагогикалық шеберлік» журналы ISSN 2617-2682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2024ж.</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000">
                          <a:effectLst/>
                          <a:latin typeface="Times New Roman" panose="02020603050405020304" pitchFamily="18" charset="0"/>
                          <a:ea typeface="Times New Roman" panose="02020603050405020304" pitchFamily="18" charset="0"/>
                          <a:cs typeface="Times New Roman" panose="02020603050405020304" pitchFamily="18" charset="0"/>
                        </a:rPr>
                        <a:t>Ways to enhance writing skills in secondary grade learners using different sentence structures</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Мадақтама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1802554"/>
                  </a:ext>
                </a:extLst>
              </a:tr>
              <a:tr h="430045">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Шагырбаева Гулжан Тасболатовна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Тарих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«Педагогикалық шеберлік» журналы ISSN 2617-2682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Жасанды интеллект және тарихи фактілерді визуализациялау сабақта инфографика құру</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Сертификат №40/43</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Диплом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І дәрежелі</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2279702"/>
                  </a:ext>
                </a:extLst>
              </a:tr>
              <a:tr h="519058">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Абдикадырова Айгул Ажмухановна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Биология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«Түркістан ұстазы» ғылыми-әдістемелік журнал №9 қыркүйек 2024ж ISSN2791-3341</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Қызықты биология елінде «Жүйке жүйесіне шолу»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Сертификат</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Мадақтама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6757249"/>
                  </a:ext>
                </a:extLst>
              </a:tr>
              <a:tr h="337352">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7</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Зейнеханова Гульшат</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математика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«Ұлағатты ұстаз жолы»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№5(35) (2024ж.)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«Математика сабақтарында мәселелік жағдайларды пайдаланудың педагогикалық негіздері»</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Алғыс хат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9362343"/>
                  </a:ext>
                </a:extLst>
              </a:tr>
              <a:tr h="437537">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8</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Сартбаева Жанар</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физика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«Ұлағатты ұстаз жолы»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№5(35) (2024ж.)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«Оқушылардың функционалдық сауаттылығын арттыруда физика сабағында заманауи технологияларды қолдану»</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Алғыс хат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617921"/>
                  </a:ext>
                </a:extLst>
              </a:tr>
              <a:tr h="561819">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9</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Сабырхан Меруерт</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математика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«Педагогика жаңалықтары» №9 (2024ж)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«Математиканы оқыту формалары мен құрал-жабдықтары»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Алғыс хат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2514355"/>
                  </a:ext>
                </a:extLst>
              </a:tr>
              <a:tr h="370503">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Жақсыбаев Жамбыл</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математика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«Педагогика жаңалықтары» №9 (2024ж)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«Математиканың біздің өміріміздегі маңызы»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Алғыс хат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3959251"/>
                  </a:ext>
                </a:extLst>
              </a:tr>
              <a:tr h="370503">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Жасұзақ Нұрдаулет</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математика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«Педагогика жаңалықтары» №9 (2024ж)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«Оқушылардың математикадағы ынтасы»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Алғыс хат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5987652"/>
                  </a:ext>
                </a:extLst>
              </a:tr>
            </a:tbl>
          </a:graphicData>
        </a:graphic>
      </p:graphicFrame>
    </p:spTree>
    <p:extLst>
      <p:ext uri="{BB962C8B-B14F-4D97-AF65-F5344CB8AC3E}">
        <p14:creationId xmlns:p14="http://schemas.microsoft.com/office/powerpoint/2010/main" val="3018431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6BB8598-52E9-1E20-B96F-B735A588B027}"/>
              </a:ext>
            </a:extLst>
          </p:cNvPr>
          <p:cNvSpPr>
            <a:spLocks noGrp="1"/>
          </p:cNvSpPr>
          <p:nvPr>
            <p:ph idx="1"/>
          </p:nvPr>
        </p:nvSpPr>
        <p:spPr>
          <a:xfrm>
            <a:off x="838200" y="289249"/>
            <a:ext cx="10515600" cy="5887714"/>
          </a:xfrm>
        </p:spPr>
        <p:txBody>
          <a:bodyPr>
            <a:normAutofit fontScale="85000" lnSpcReduction="10000"/>
          </a:bodyPr>
          <a:lstStyle/>
          <a:p>
            <a:pPr marL="228600">
              <a:buNone/>
            </a:pPr>
            <a:r>
              <a:rPr lang="kk-KZ" sz="1800" b="1" dirty="0">
                <a:effectLst/>
                <a:latin typeface="Times New Roman" panose="02020603050405020304" pitchFamily="18" charset="0"/>
                <a:ea typeface="Times New Roman" panose="02020603050405020304" pitchFamily="18" charset="0"/>
              </a:rPr>
              <a:t> </a:t>
            </a:r>
            <a:endParaRPr lang="ru-RU" sz="1800" dirty="0">
              <a:effectLst/>
              <a:latin typeface="Times New Roman" panose="02020603050405020304" pitchFamily="18" charset="0"/>
              <a:ea typeface="Times New Roman" panose="02020603050405020304" pitchFamily="18" charset="0"/>
            </a:endParaRPr>
          </a:p>
          <a:p>
            <a:pPr marL="228600" indent="220980">
              <a:buNone/>
            </a:pPr>
            <a:r>
              <a:rPr lang="kk-KZ" sz="1800" dirty="0">
                <a:effectLst/>
                <a:latin typeface="Times New Roman" panose="02020603050405020304" pitchFamily="18" charset="0"/>
                <a:ea typeface="Times New Roman" panose="02020603050405020304" pitchFamily="18" charset="0"/>
              </a:rPr>
              <a:t>Оқушылардың жетістіктері: Пән олимпиадаларға қатысқан оқушы саны- 72 оның ішінде жүлделі оқушы саны аудандық деңгейде – 37,</a:t>
            </a:r>
            <a:endParaRPr lang="ru-RU" sz="1800" dirty="0">
              <a:effectLst/>
              <a:latin typeface="Times New Roman" panose="02020603050405020304" pitchFamily="18" charset="0"/>
              <a:ea typeface="Times New Roman" panose="02020603050405020304" pitchFamily="18" charset="0"/>
            </a:endParaRPr>
          </a:p>
          <a:p>
            <a:pPr marL="228600">
              <a:buNone/>
            </a:pPr>
            <a:r>
              <a:rPr lang="kk-KZ" sz="1800" dirty="0">
                <a:effectLst/>
                <a:latin typeface="Times New Roman" panose="02020603050405020304" pitchFamily="18" charset="0"/>
                <a:ea typeface="Times New Roman" panose="02020603050405020304" pitchFamily="18" charset="0"/>
              </a:rPr>
              <a:t> жеңімпаз -52 % құрады. Облыс көлемінде – 7 оқушы қатысып, 3 жүлделі орынға ие болды - 43 % көрсетті..</a:t>
            </a:r>
            <a:endParaRPr lang="ru-RU" sz="1800" dirty="0">
              <a:effectLst/>
              <a:latin typeface="Times New Roman" panose="02020603050405020304" pitchFamily="18" charset="0"/>
              <a:ea typeface="Times New Roman" panose="02020603050405020304" pitchFamily="18" charset="0"/>
            </a:endParaRPr>
          </a:p>
          <a:p>
            <a:pPr marL="228600" indent="220980">
              <a:buNone/>
            </a:pPr>
            <a:r>
              <a:rPr lang="kk-KZ" sz="1800" dirty="0">
                <a:effectLst/>
                <a:latin typeface="Times New Roman" panose="02020603050405020304" pitchFamily="18" charset="0"/>
                <a:ea typeface="Times New Roman" panose="02020603050405020304" pitchFamily="18" charset="0"/>
              </a:rPr>
              <a:t>Мұғалімдердің жетістіктері: Педагогикалық идеялары Тұрсымбетова Гүлмира ауданнан- 1 орын, «Алтын тұғыр» бастауыш сыныптар бойынша математика пән олимпиадасынан Абиева Ұлбосын ауданнан -1 орын,  Республикалық «Математикалық регата -2025» олимпиадасының аудандық кезеңінен - 3 орын жас маман Ниязбек Эльвира. </a:t>
            </a:r>
            <a:endParaRPr lang="ru-RU" sz="1800" dirty="0">
              <a:effectLst/>
              <a:latin typeface="Times New Roman" panose="02020603050405020304" pitchFamily="18" charset="0"/>
              <a:ea typeface="Times New Roman" panose="02020603050405020304" pitchFamily="18" charset="0"/>
            </a:endParaRPr>
          </a:p>
          <a:p>
            <a:pPr marL="228600" indent="220980">
              <a:buNone/>
            </a:pPr>
            <a:r>
              <a:rPr lang="kk-KZ" sz="1800" dirty="0">
                <a:effectLst/>
                <a:latin typeface="Times New Roman" panose="02020603050405020304" pitchFamily="18" charset="0"/>
                <a:ea typeface="Times New Roman" panose="02020603050405020304" pitchFamily="18" charset="0"/>
              </a:rPr>
              <a:t>« STEM білім беру технологиясы арқылы биология сабақтарында оқытудың ерекшеліктерін көрсете отырып, өзара тәжірибе алмасу арқылы мұғалімдердің кәсіби құзыреттілігін арттыру»  тақырыбында мектебімізде облыстық шебер сынып өткізілді, оған биология пәнінің мұғалімі А.Абдикадырова тәжірибесімен бөлісіп, облыстық әдістемелік кабинеттің «Алғыс хатымен» марапатталған. </a:t>
            </a:r>
            <a:endParaRPr lang="ru-RU" sz="1800" dirty="0">
              <a:effectLst/>
              <a:latin typeface="Times New Roman" panose="02020603050405020304" pitchFamily="18" charset="0"/>
              <a:ea typeface="Times New Roman" panose="02020603050405020304" pitchFamily="18" charset="0"/>
            </a:endParaRPr>
          </a:p>
          <a:p>
            <a:pPr marL="228600" indent="220980">
              <a:buNone/>
            </a:pPr>
            <a:r>
              <a:rPr lang="kk-KZ" sz="1800" dirty="0">
                <a:effectLst/>
                <a:latin typeface="Times New Roman" panose="02020603050405020304" pitchFamily="18" charset="0"/>
                <a:ea typeface="Times New Roman" panose="02020603050405020304" pitchFamily="18" charset="0"/>
              </a:rPr>
              <a:t>Аудандық әдістемелік кабинетінің жылдық жоспарына сәйкес «Facilitated action research» тақырыбында  мақсатты мектеп базасында шебер сыныптарға қатысып, өз тәжірибесімен бөлісіп биология пәні мұғалімі Э.Умбетова, химия пәні мұғалімі С.Еркин аудандық білім бөлімінің «Алғыс хатымен» марапатталды.</a:t>
            </a:r>
            <a:endParaRPr lang="ru-RU" sz="1800" dirty="0">
              <a:effectLst/>
              <a:latin typeface="Times New Roman" panose="02020603050405020304" pitchFamily="18" charset="0"/>
              <a:ea typeface="Times New Roman" panose="02020603050405020304" pitchFamily="18" charset="0"/>
            </a:endParaRPr>
          </a:p>
          <a:p>
            <a:pPr marL="228600" indent="220980">
              <a:buNone/>
            </a:pPr>
            <a:r>
              <a:rPr lang="kk-KZ" sz="1800" dirty="0">
                <a:effectLst/>
                <a:latin typeface="Times New Roman" panose="02020603050405020304" pitchFamily="18" charset="0"/>
                <a:ea typeface="Times New Roman" panose="02020603050405020304" pitchFamily="18" charset="0"/>
              </a:rPr>
              <a:t>«Биология және химия пәндерін оқытуда функционалды сауаттылықты дамыту: инновациялық әдістеме мен озық технологиялар»</a:t>
            </a:r>
            <a:r>
              <a:rPr lang="kk-KZ" sz="1800" b="1" dirty="0">
                <a:effectLst/>
                <a:latin typeface="Times New Roman" panose="02020603050405020304" pitchFamily="18" charset="0"/>
                <a:ea typeface="Times New Roman" panose="02020603050405020304" pitchFamily="18" charset="0"/>
              </a:rPr>
              <a:t> </a:t>
            </a:r>
            <a:r>
              <a:rPr lang="kk-KZ" sz="1800" dirty="0">
                <a:effectLst/>
                <a:latin typeface="Times New Roman" panose="02020603050405020304" pitchFamily="18" charset="0"/>
                <a:ea typeface="Times New Roman" panose="02020603050405020304" pitchFamily="18" charset="0"/>
              </a:rPr>
              <a:t>тақырыбында химия, биология пәндері мұғалімдерінің облыстық I съезіне биология пәні мұғалімі Д.Даниярова  қатысып, облыстық білім басқармасының «Мадақтамасымен» марапатталды.</a:t>
            </a:r>
            <a:endParaRPr lang="ru-RU" sz="1800" dirty="0">
              <a:effectLst/>
              <a:latin typeface="Times New Roman" panose="02020603050405020304" pitchFamily="18" charset="0"/>
              <a:ea typeface="Times New Roman" panose="02020603050405020304" pitchFamily="18" charset="0"/>
            </a:endParaRPr>
          </a:p>
          <a:p>
            <a:pPr indent="228600">
              <a:buNone/>
            </a:pPr>
            <a:r>
              <a:rPr lang="kk-KZ" sz="1800" dirty="0">
                <a:effectLst/>
                <a:latin typeface="Times New Roman" panose="02020603050405020304" pitchFamily="18" charset="0"/>
                <a:ea typeface="Times New Roman" panose="02020603050405020304" pitchFamily="18" charset="0"/>
              </a:rPr>
              <a:t>«Білім беруді цифрландыру арқылы білім сапасын арттырудың тиімді жолдары» тақырыбындағы аудан аралық әдістемелік күнге бастауыш сынып мұғалімі бастауыш сынып мұғалімі Тулемисова Маржан өз тәжірибесімен бөлісіп, облыстық әдістемелік кабинетінің «Алғыс хатымен» марапатталды. </a:t>
            </a:r>
            <a:endParaRPr lang="ru-RU" sz="1800" dirty="0">
              <a:effectLst/>
              <a:latin typeface="Times New Roman" panose="02020603050405020304" pitchFamily="18" charset="0"/>
              <a:ea typeface="Times New Roman" panose="02020603050405020304" pitchFamily="18" charset="0"/>
            </a:endParaRPr>
          </a:p>
          <a:p>
            <a:pPr indent="228600"/>
            <a:r>
              <a:rPr lang="kk-KZ" sz="1800" dirty="0">
                <a:effectLst/>
                <a:latin typeface="Times New Roman" panose="02020603050405020304" pitchFamily="18" charset="0"/>
                <a:ea typeface="Times New Roman" panose="02020603050405020304" pitchFamily="18" charset="0"/>
              </a:rPr>
              <a:t>«Бастауыш сынып оқушыларына функционалдық сауттылығын дамыту: ізденіс, тәжірибе, нәтиже» тақырыбында аудандық жобаға қатысып, аудандық білім бөлімінің  «Алғыс хатымен» марапатталды.</a:t>
            </a:r>
            <a:endParaRPr lang="ru-RU" sz="1800" dirty="0">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95712206"/>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330</TotalTime>
  <Words>1275</Words>
  <Application>Microsoft Office PowerPoint</Application>
  <PresentationFormat>Широкоэкранный</PresentationFormat>
  <Paragraphs>517</Paragraphs>
  <Slides>10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Arial</vt:lpstr>
      <vt:lpstr>Calibri</vt:lpstr>
      <vt:lpstr>Times New Roman</vt:lpstr>
      <vt:lpstr>Trebuchet MS</vt:lpstr>
      <vt:lpstr>Wingdings 3</vt:lpstr>
      <vt:lpstr>Аспект</vt:lpstr>
      <vt:lpstr>" Шардара" мектеп-лицейінің  2024-2025 оқу жылындағы  оқушылардың   жетістіктері   </vt:lpstr>
      <vt:lpstr>"Шардара" мектеп-лицейінің 2024-2025 оқу жылында аудандық пән олимпадасы бойынша 9-11 сынып оқушыларының жетістіктері туралы мәлімет (04.12.-05.12.2024 ж.)  АББ №275 02.12.2024ж.</vt:lpstr>
      <vt:lpstr>"Шардара" мектеп-лицейінің 2024-2025 оқу жылында аудандық пән олимпадасы бойынша 5-6 сынып оқушыларының жетістіктері туралы мәлімет (14.11.-15.11.24 ж.) АББ №260  05.11.2024ж.</vt:lpstr>
      <vt:lpstr>"Шардара" мектеп-лицейінің 2024-2025 оқу жылында аудандық пән олимпадасы бойынша 7-8 сынып оқушыларының жетістіктері туралы мәлімет  (09.12.-10.12.24 ж.) АББ №278  06.12.2024 ж.</vt:lpstr>
      <vt:lpstr>Презентация PowerPoint</vt:lpstr>
      <vt:lpstr>"Шардара" мектеп-лицейінің 2024-2025 оқу жылында  жалпы білім беретін пәндер бойнша облыстық пән олимпадасының қорытындысы  </vt:lpstr>
      <vt:lpstr>Презентация PowerPoint</vt:lpstr>
      <vt:lpstr>«Шардара» мектеп-лицейінің 2024-2025 оқу жылында мұғалімдер  жетістіктері туралы сапалық  мәлімет. </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Шардара" мектеп-лицейінің 2023-2024 оқу жылында 9-11 сынып оқушыларының аудандық пән олимпадасы бойынша  жетістіктері туралы мәлімет (19.12.-20.12.23 ж.)</dc:title>
  <dc:creator>Пользователь Windows</dc:creator>
  <cp:lastModifiedBy>Пользователь</cp:lastModifiedBy>
  <cp:revision>22</cp:revision>
  <dcterms:created xsi:type="dcterms:W3CDTF">2024-05-17T07:27:23Z</dcterms:created>
  <dcterms:modified xsi:type="dcterms:W3CDTF">2026-09-12T11:55:09Z</dcterms:modified>
</cp:coreProperties>
</file>